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0" r:id="rId3"/>
    <p:sldId id="295" r:id="rId4"/>
    <p:sldId id="292" r:id="rId5"/>
    <p:sldId id="293" r:id="rId6"/>
    <p:sldId id="265" r:id="rId7"/>
    <p:sldId id="290" r:id="rId8"/>
    <p:sldId id="274" r:id="rId9"/>
    <p:sldId id="294" r:id="rId10"/>
    <p:sldId id="286" r:id="rId11"/>
    <p:sldId id="279" r:id="rId12"/>
    <p:sldId id="291" r:id="rId13"/>
    <p:sldId id="275" r:id="rId14"/>
  </p:sldIdLst>
  <p:sldSz cx="9144000" cy="6858000" type="screen4x3"/>
  <p:notesSz cx="7086600" cy="9385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3333CC"/>
    <a:srgbClr val="0099FF"/>
    <a:srgbClr val="00FFCC"/>
    <a:srgbClr val="00CC99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810" autoAdjust="0"/>
  </p:normalViewPr>
  <p:slideViewPr>
    <p:cSldViewPr snapToGrid="0">
      <p:cViewPr varScale="1">
        <p:scale>
          <a:sx n="56" d="100"/>
          <a:sy n="56" d="100"/>
        </p:scale>
        <p:origin x="-11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4" d="100"/>
          <a:sy n="44" d="100"/>
        </p:scale>
        <p:origin x="-2102" y="-86"/>
      </p:cViewPr>
      <p:guideLst>
        <p:guide orient="horz" pos="2956"/>
        <p:guide pos="223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022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75" tIns="47188" rIns="94375" bIns="47188" numCol="1" anchor="t" anchorCtr="0" compatLnSpc="1">
            <a:prstTxWarp prst="textNoShape">
              <a:avLst/>
            </a:prstTxWarp>
          </a:bodyPr>
          <a:lstStyle>
            <a:lvl1pPr defTabSz="942975">
              <a:lnSpc>
                <a:spcPct val="80000"/>
              </a:lnSpc>
              <a:spcBef>
                <a:spcPct val="2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014788" y="0"/>
            <a:ext cx="307022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75" tIns="47188" rIns="94375" bIns="47188" numCol="1" anchor="t" anchorCtr="0" compatLnSpc="1">
            <a:prstTxWarp prst="textNoShape">
              <a:avLst/>
            </a:prstTxWarp>
          </a:bodyPr>
          <a:lstStyle>
            <a:lvl1pPr algn="r" defTabSz="942975">
              <a:lnSpc>
                <a:spcPct val="80000"/>
              </a:lnSpc>
              <a:spcBef>
                <a:spcPct val="20000"/>
              </a:spcBef>
              <a:defRPr sz="1200"/>
            </a:lvl1pPr>
          </a:lstStyle>
          <a:p>
            <a:pPr>
              <a:defRPr/>
            </a:pPr>
            <a:fld id="{98AD7A00-71E1-4E80-974B-7EC7BAE3D639}" type="datetimeFigureOut">
              <a:rPr lang="en-US"/>
              <a:pPr>
                <a:defRPr/>
              </a:pPr>
              <a:t>3/9/2013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913813"/>
            <a:ext cx="30702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75" tIns="47188" rIns="94375" bIns="47188" numCol="1" anchor="b" anchorCtr="0" compatLnSpc="1">
            <a:prstTxWarp prst="textNoShape">
              <a:avLst/>
            </a:prstTxWarp>
          </a:bodyPr>
          <a:lstStyle>
            <a:lvl1pPr defTabSz="942975">
              <a:lnSpc>
                <a:spcPct val="80000"/>
              </a:lnSpc>
              <a:spcBef>
                <a:spcPct val="2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014788" y="8913813"/>
            <a:ext cx="30702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75" tIns="47188" rIns="94375" bIns="47188" numCol="1" anchor="b" anchorCtr="0" compatLnSpc="1">
            <a:prstTxWarp prst="textNoShape">
              <a:avLst/>
            </a:prstTxWarp>
          </a:bodyPr>
          <a:lstStyle>
            <a:lvl1pPr algn="r" defTabSz="942975">
              <a:lnSpc>
                <a:spcPct val="80000"/>
              </a:lnSpc>
              <a:spcBef>
                <a:spcPct val="20000"/>
              </a:spcBef>
              <a:defRPr sz="1200"/>
            </a:lvl1pPr>
          </a:lstStyle>
          <a:p>
            <a:pPr>
              <a:defRPr/>
            </a:pPr>
            <a:fld id="{FEEF41F2-0412-4EB3-96E8-B8FDBA609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76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75" tIns="47188" rIns="94375" bIns="47188" numCol="1" anchor="t" anchorCtr="0" compatLnSpc="1">
            <a:prstTxWarp prst="textNoShape">
              <a:avLst/>
            </a:prstTxWarp>
          </a:bodyPr>
          <a:lstStyle>
            <a:lvl1pPr defTabSz="9429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75" tIns="47188" rIns="94375" bIns="47188" numCol="1" anchor="t" anchorCtr="0" compatLnSpc="1">
            <a:prstTxWarp prst="textNoShape">
              <a:avLst/>
            </a:prstTxWarp>
          </a:bodyPr>
          <a:lstStyle>
            <a:lvl1pPr algn="r" defTabSz="9429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6438" y="4459288"/>
            <a:ext cx="5673725" cy="42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75" tIns="47188" rIns="94375" bIns="471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3813"/>
            <a:ext cx="30702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75" tIns="47188" rIns="94375" bIns="47188" numCol="1" anchor="b" anchorCtr="0" compatLnSpc="1">
            <a:prstTxWarp prst="textNoShape">
              <a:avLst/>
            </a:prstTxWarp>
          </a:bodyPr>
          <a:lstStyle>
            <a:lvl1pPr defTabSz="9429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8913813"/>
            <a:ext cx="30702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75" tIns="47188" rIns="94375" bIns="47188" numCol="1" anchor="b" anchorCtr="0" compatLnSpc="1">
            <a:prstTxWarp prst="textNoShape">
              <a:avLst/>
            </a:prstTxWarp>
          </a:bodyPr>
          <a:lstStyle>
            <a:lvl1pPr algn="r" defTabSz="942975">
              <a:defRPr sz="1200"/>
            </a:lvl1pPr>
          </a:lstStyle>
          <a:p>
            <a:pPr>
              <a:defRPr/>
            </a:pPr>
            <a:fld id="{E6C5CBEE-8A23-41CE-83AA-C953F365F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080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5438BB6-E517-489F-A3BD-7D75E64750CD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AB7E739-2D29-4B8C-97EB-DD7609CE43EE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1F0F657-C866-4D4B-A870-0837398E613D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E26F9D0-7A3B-4751-9900-32F065DA7A77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079F8EE-3566-4678-9AD0-AD8E5BB31376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7DA4F12-CE19-4D42-87AC-F119498A6B3F}" type="slidenum">
              <a:rPr lang="en-US" smtClean="0"/>
              <a:pPr eaLnBrk="1" hangingPunct="1"/>
              <a:t>10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34F7FB3-2507-414E-AA95-A22D751455A5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29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C39D926-C2ED-40DF-B848-E0D52CFA2BD3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1FA9E-35EE-4A3D-99F4-FC88E6BBDC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92120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207BA-C817-4BD7-981F-BC648550D7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960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CF4F9-D750-4C2D-AEE0-4485ADA8B6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54829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5B252-DE75-4F86-8E06-1089091C58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446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93D50-52E8-4FD6-A90B-297DF28A37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2380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1D242-02DE-49C6-8647-24C766A4A5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62191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6CBED-1BCB-4863-A570-E73372DF68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09013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685E5-4AED-4AB3-AFC2-46D1BAEC09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62687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C268A-53B6-44F2-8CE1-BDDCEBE882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2258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F30F3-EE57-4BB7-9EAC-7F811E3A00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36168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BB723-2341-4BEB-890A-8CE464E913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1518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A6180-53C9-4D29-945D-ACB207D980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5543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395413"/>
            <a:ext cx="3429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757613"/>
            <a:ext cx="3429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D4376-B080-41A5-B044-4DCECF95FF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81800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cs typeface="+mn-cs"/>
              </a:defRPr>
            </a:lvl1pPr>
          </a:lstStyle>
          <a:p>
            <a:pPr>
              <a:defRPr/>
            </a:pPr>
            <a:fld id="{106E7491-1E33-4E22-B35A-DD32502234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.w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3.bin"/><Relationship Id="rId1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apcentral.collegeboard.com/repository/qom_december_1_30777.g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5.wmf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20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27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3.wmf"/><Relationship Id="rId18" Type="http://schemas.openxmlformats.org/officeDocument/2006/relationships/oleObject" Target="../embeddings/oleObject30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9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5" Type="http://schemas.openxmlformats.org/officeDocument/2006/relationships/image" Target="../media/image34.wm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36.w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2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mcmullin.ne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Problems for CAS Solution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b="1" smtClean="0"/>
              <a:t>Lin McMullin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b="1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b="1" smtClean="0"/>
              <a:t>TTT &amp; USACAS Conference 2013</a:t>
            </a:r>
            <a:endParaRPr lang="en-US" b="1" i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Cubic Symmetry</a:t>
            </a:r>
          </a:p>
        </p:txBody>
      </p:sp>
      <p:sp>
        <p:nvSpPr>
          <p:cNvPr id="1035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878013" y="1395413"/>
            <a:ext cx="70104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Show that any cubic polynomial has a point of rotational symmetry. 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2312988" y="2347913"/>
            <a:ext cx="5711825" cy="3429000"/>
            <a:chOff x="1743" y="5229"/>
            <a:chExt cx="8995" cy="5400"/>
          </a:xfrm>
        </p:grpSpPr>
        <p:grpSp>
          <p:nvGrpSpPr>
            <p:cNvPr id="4101" name="Group 34"/>
            <p:cNvGrpSpPr>
              <a:grpSpLocks/>
            </p:cNvGrpSpPr>
            <p:nvPr/>
          </p:nvGrpSpPr>
          <p:grpSpPr bwMode="auto">
            <a:xfrm>
              <a:off x="1743" y="5229"/>
              <a:ext cx="8995" cy="5400"/>
              <a:chOff x="1374" y="2283"/>
              <a:chExt cx="8995" cy="5400"/>
            </a:xfrm>
          </p:grpSpPr>
          <p:grpSp>
            <p:nvGrpSpPr>
              <p:cNvPr id="4105" name="Group 35"/>
              <p:cNvGrpSpPr>
                <a:grpSpLocks/>
              </p:cNvGrpSpPr>
              <p:nvPr/>
            </p:nvGrpSpPr>
            <p:grpSpPr bwMode="auto">
              <a:xfrm>
                <a:off x="1374" y="2283"/>
                <a:ext cx="8995" cy="5400"/>
                <a:chOff x="1374" y="2268"/>
                <a:chExt cx="8995" cy="5400"/>
              </a:xfrm>
            </p:grpSpPr>
            <p:grpSp>
              <p:nvGrpSpPr>
                <p:cNvPr id="4108" name="Group 36"/>
                <p:cNvGrpSpPr>
                  <a:grpSpLocks/>
                </p:cNvGrpSpPr>
                <p:nvPr/>
              </p:nvGrpSpPr>
              <p:grpSpPr bwMode="auto">
                <a:xfrm>
                  <a:off x="1800" y="2268"/>
                  <a:ext cx="8400" cy="5400"/>
                  <a:chOff x="1800" y="2268"/>
                  <a:chExt cx="8400" cy="5400"/>
                </a:xfrm>
              </p:grpSpPr>
              <p:pic>
                <p:nvPicPr>
                  <p:cNvPr id="4111" name="Picture 3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149" t="13504" r="26215" b="24957"/>
                  <a:stretch>
                    <a:fillRect/>
                  </a:stretch>
                </p:blipFill>
                <p:spPr bwMode="auto">
                  <a:xfrm>
                    <a:off x="1800" y="2268"/>
                    <a:ext cx="8400" cy="54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4112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3615" y="3720"/>
                    <a:ext cx="4305" cy="2790"/>
                    <a:chOff x="3615" y="3720"/>
                    <a:chExt cx="4305" cy="2790"/>
                  </a:xfrm>
                </p:grpSpPr>
                <p:grpSp>
                  <p:nvGrpSpPr>
                    <p:cNvPr id="4113" name="Group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30" y="5122"/>
                      <a:ext cx="4275" cy="1"/>
                      <a:chOff x="3630" y="5122"/>
                      <a:chExt cx="4275" cy="1"/>
                    </a:xfrm>
                  </p:grpSpPr>
                  <p:sp>
                    <p:nvSpPr>
                      <p:cNvPr id="4116" name="Line 4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630" y="5123"/>
                        <a:ext cx="216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117" name="Line 4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745" y="5122"/>
                        <a:ext cx="216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4114" name="Line 4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615" y="3720"/>
                      <a:ext cx="0" cy="139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15" name="Line 4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7920" y="5115"/>
                      <a:ext cx="0" cy="139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aphicFrame>
              <p:nvGraphicFramePr>
                <p:cNvPr id="4109" name="Object 44"/>
                <p:cNvGraphicFramePr>
                  <a:graphicFrameLocks noChangeAspect="1"/>
                </p:cNvGraphicFramePr>
                <p:nvPr/>
              </p:nvGraphicFramePr>
              <p:xfrm>
                <a:off x="1374" y="3960"/>
                <a:ext cx="1615" cy="40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133" name="Equation" r:id="rId5" imgW="1040948" imgH="253890" progId="Equation.DSMT4">
                        <p:embed/>
                      </p:oleObj>
                    </mc:Choice>
                    <mc:Fallback>
                      <p:oleObj name="Equation" r:id="rId5" imgW="1040948" imgH="253890" progId="Equation.DSMT4">
                        <p:embed/>
                        <p:pic>
                          <p:nvPicPr>
                            <p:cNvPr id="0" name="Object 4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374" y="3960"/>
                              <a:ext cx="1615" cy="40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10" name="Object 45"/>
                <p:cNvGraphicFramePr>
                  <a:graphicFrameLocks noChangeAspect="1"/>
                </p:cNvGraphicFramePr>
                <p:nvPr/>
              </p:nvGraphicFramePr>
              <p:xfrm>
                <a:off x="8754" y="5835"/>
                <a:ext cx="1615" cy="40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134" name="Equation" r:id="rId7" imgW="1040948" imgH="253890" progId="Equation.DSMT4">
                        <p:embed/>
                      </p:oleObj>
                    </mc:Choice>
                    <mc:Fallback>
                      <p:oleObj name="Equation" r:id="rId7" imgW="1040948" imgH="253890" progId="Equation.DSMT4">
                        <p:embed/>
                        <p:pic>
                          <p:nvPicPr>
                            <p:cNvPr id="0" name="Object 4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8754" y="5835"/>
                              <a:ext cx="1615" cy="40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4106" name="Line 46"/>
              <p:cNvSpPr>
                <a:spLocks noChangeShapeType="1"/>
              </p:cNvSpPr>
              <p:nvPr/>
            </p:nvSpPr>
            <p:spPr bwMode="auto">
              <a:xfrm>
                <a:off x="2580" y="4410"/>
                <a:ext cx="9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7" name="Line 47"/>
              <p:cNvSpPr>
                <a:spLocks noChangeShapeType="1"/>
              </p:cNvSpPr>
              <p:nvPr/>
            </p:nvSpPr>
            <p:spPr bwMode="auto">
              <a:xfrm flipH="1" flipV="1">
                <a:off x="7965" y="5730"/>
                <a:ext cx="690" cy="3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4102" name="Object 48"/>
            <p:cNvGraphicFramePr>
              <a:graphicFrameLocks noChangeAspect="1"/>
            </p:cNvGraphicFramePr>
            <p:nvPr/>
          </p:nvGraphicFramePr>
          <p:xfrm>
            <a:off x="6118" y="7561"/>
            <a:ext cx="1005" cy="4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5" name="Equation" r:id="rId9" imgW="634725" imgH="279279" progId="Equation.DSMT4">
                    <p:embed/>
                  </p:oleObj>
                </mc:Choice>
                <mc:Fallback>
                  <p:oleObj name="Equation" r:id="rId9" imgW="634725" imgH="279279" progId="Equation.DSMT4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8" y="7561"/>
                          <a:ext cx="1005" cy="4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3" name="Object 49"/>
            <p:cNvGraphicFramePr>
              <a:graphicFrameLocks noChangeAspect="1"/>
            </p:cNvGraphicFramePr>
            <p:nvPr/>
          </p:nvGraphicFramePr>
          <p:xfrm>
            <a:off x="4884" y="8161"/>
            <a:ext cx="555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6" name="Equation" r:id="rId11" imgW="368140" imgH="165028" progId="Equation.DSMT4">
                    <p:embed/>
                  </p:oleObj>
                </mc:Choice>
                <mc:Fallback>
                  <p:oleObj name="Equation" r:id="rId11" imgW="368140" imgH="165028" progId="Equation.DSMT4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4" y="8161"/>
                          <a:ext cx="555" cy="2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4" name="Object 50"/>
            <p:cNvGraphicFramePr>
              <a:graphicFrameLocks noChangeAspect="1"/>
            </p:cNvGraphicFramePr>
            <p:nvPr/>
          </p:nvGraphicFramePr>
          <p:xfrm>
            <a:off x="6924" y="8161"/>
            <a:ext cx="555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7" name="Equation" r:id="rId13" imgW="368140" imgH="177723" progId="Equation.DSMT4">
                    <p:embed/>
                  </p:oleObj>
                </mc:Choice>
                <mc:Fallback>
                  <p:oleObj name="Equation" r:id="rId13" imgW="368140" imgH="177723" progId="Equation.DSMT4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4" y="8161"/>
                          <a:ext cx="555" cy="2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Roots of a Cubic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 </a:t>
            </a: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87463"/>
            <a:ext cx="5695950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Cubic Problem </a:t>
            </a:r>
          </a:p>
        </p:txBody>
      </p:sp>
      <p:pic>
        <p:nvPicPr>
          <p:cNvPr id="6147" name="Content Placeholder 3" descr="http://apcentral.collegeboard.com/repository/qom_december_1_30777.gif"/>
          <p:cNvPicPr>
            <a:picLocks noGrp="1" noChangeAspect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6200" y="1763713"/>
            <a:ext cx="4572000" cy="42084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Cubic Problem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 </a:t>
            </a:r>
          </a:p>
        </p:txBody>
      </p:sp>
      <p:grpSp>
        <p:nvGrpSpPr>
          <p:cNvPr id="7172" name="Group 2"/>
          <p:cNvGrpSpPr>
            <a:grpSpLocks noChangeAspect="1"/>
          </p:cNvGrpSpPr>
          <p:nvPr/>
        </p:nvGrpSpPr>
        <p:grpSpPr bwMode="auto">
          <a:xfrm>
            <a:off x="2905125" y="2163763"/>
            <a:ext cx="4572000" cy="3565525"/>
            <a:chOff x="2970" y="8393"/>
            <a:chExt cx="6245" cy="5783"/>
          </a:xfrm>
        </p:grpSpPr>
        <p:pic>
          <p:nvPicPr>
            <p:cNvPr id="717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" y="8393"/>
              <a:ext cx="6245" cy="5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7174" name="Object 5"/>
            <p:cNvGraphicFramePr>
              <a:graphicFrameLocks noChangeAspect="1"/>
            </p:cNvGraphicFramePr>
            <p:nvPr/>
          </p:nvGraphicFramePr>
          <p:xfrm>
            <a:off x="6962" y="11254"/>
            <a:ext cx="138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0" name="Equation" r:id="rId4" imgW="114250" imgH="228501" progId="Equation.DSMT4">
                    <p:embed/>
                  </p:oleObj>
                </mc:Choice>
                <mc:Fallback>
                  <p:oleObj name="Equation" r:id="rId4" imgW="114250" imgH="228501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62" y="11254"/>
                          <a:ext cx="138" cy="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5" name="Object 6"/>
            <p:cNvGraphicFramePr>
              <a:graphicFrameLocks noChangeAspect="1"/>
            </p:cNvGraphicFramePr>
            <p:nvPr/>
          </p:nvGraphicFramePr>
          <p:xfrm>
            <a:off x="6177" y="11382"/>
            <a:ext cx="183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1" name="Equation" r:id="rId6" imgW="152334" imgH="241195" progId="Equation.DSMT4">
                    <p:embed/>
                  </p:oleObj>
                </mc:Choice>
                <mc:Fallback>
                  <p:oleObj name="Equation" r:id="rId6" imgW="152334" imgH="241195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77" y="11382"/>
                          <a:ext cx="183" cy="2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6" name="Object 7"/>
            <p:cNvGraphicFramePr>
              <a:graphicFrameLocks noChangeAspect="1"/>
            </p:cNvGraphicFramePr>
            <p:nvPr/>
          </p:nvGraphicFramePr>
          <p:xfrm>
            <a:off x="4943" y="11817"/>
            <a:ext cx="286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2" name="Equation" r:id="rId8" imgW="241300" imgH="228600" progId="Equation.DSMT4">
                    <p:embed/>
                  </p:oleObj>
                </mc:Choice>
                <mc:Fallback>
                  <p:oleObj name="Equation" r:id="rId8" imgW="241300" imgH="2286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3" y="11817"/>
                          <a:ext cx="286" cy="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7" name="Object 8"/>
            <p:cNvGraphicFramePr>
              <a:graphicFrameLocks noChangeAspect="1"/>
            </p:cNvGraphicFramePr>
            <p:nvPr/>
          </p:nvGraphicFramePr>
          <p:xfrm>
            <a:off x="4399" y="10098"/>
            <a:ext cx="194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3" name="Equation" r:id="rId10" imgW="164957" imgH="241091" progId="Equation.DSMT4">
                    <p:embed/>
                  </p:oleObj>
                </mc:Choice>
                <mc:Fallback>
                  <p:oleObj name="Equation" r:id="rId10" imgW="164957" imgH="241091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9" y="10098"/>
                          <a:ext cx="194" cy="2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Trigonometry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6605588" y="223838"/>
            <a:ext cx="213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270000"/>
            <a:ext cx="70104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SSS triangle.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  <p:grpSp>
        <p:nvGrpSpPr>
          <p:cNvPr id="8197" name="Group 8"/>
          <p:cNvGrpSpPr>
            <a:grpSpLocks/>
          </p:cNvGrpSpPr>
          <p:nvPr/>
        </p:nvGrpSpPr>
        <p:grpSpPr bwMode="auto">
          <a:xfrm>
            <a:off x="2484438" y="1925638"/>
            <a:ext cx="4789487" cy="2936875"/>
            <a:chOff x="1860" y="1920"/>
            <a:chExt cx="5940" cy="3711"/>
          </a:xfrm>
        </p:grpSpPr>
        <p:grpSp>
          <p:nvGrpSpPr>
            <p:cNvPr id="8198" name="Group 9"/>
            <p:cNvGrpSpPr>
              <a:grpSpLocks/>
            </p:cNvGrpSpPr>
            <p:nvPr/>
          </p:nvGrpSpPr>
          <p:grpSpPr bwMode="auto">
            <a:xfrm>
              <a:off x="1860" y="1920"/>
              <a:ext cx="5940" cy="3370"/>
              <a:chOff x="1860" y="1920"/>
              <a:chExt cx="5940" cy="3370"/>
            </a:xfrm>
          </p:grpSpPr>
          <p:grpSp>
            <p:nvGrpSpPr>
              <p:cNvPr id="8200" name="Group 10"/>
              <p:cNvGrpSpPr>
                <a:grpSpLocks/>
              </p:cNvGrpSpPr>
              <p:nvPr/>
            </p:nvGrpSpPr>
            <p:grpSpPr bwMode="auto">
              <a:xfrm>
                <a:off x="1860" y="1920"/>
                <a:ext cx="5940" cy="3370"/>
                <a:chOff x="1860" y="1920"/>
                <a:chExt cx="5940" cy="3370"/>
              </a:xfrm>
            </p:grpSpPr>
            <p:grpSp>
              <p:nvGrpSpPr>
                <p:cNvPr id="8203" name="Group 11"/>
                <p:cNvGrpSpPr>
                  <a:grpSpLocks/>
                </p:cNvGrpSpPr>
                <p:nvPr/>
              </p:nvGrpSpPr>
              <p:grpSpPr bwMode="auto">
                <a:xfrm>
                  <a:off x="2290" y="2794"/>
                  <a:ext cx="4670" cy="1957"/>
                  <a:chOff x="2290" y="2794"/>
                  <a:chExt cx="4670" cy="1957"/>
                </a:xfrm>
              </p:grpSpPr>
              <p:grpSp>
                <p:nvGrpSpPr>
                  <p:cNvPr id="8206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2290" y="2794"/>
                    <a:ext cx="4670" cy="1957"/>
                    <a:chOff x="2290" y="2794"/>
                    <a:chExt cx="4670" cy="1957"/>
                  </a:xfrm>
                </p:grpSpPr>
                <p:grpSp>
                  <p:nvGrpSpPr>
                    <p:cNvPr id="8208" name="Group 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90" y="2794"/>
                      <a:ext cx="4670" cy="1610"/>
                      <a:chOff x="2290" y="2794"/>
                      <a:chExt cx="4670" cy="1610"/>
                    </a:xfrm>
                  </p:grpSpPr>
                  <p:sp>
                    <p:nvSpPr>
                      <p:cNvPr id="8212" name="Line 1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300" y="4384"/>
                        <a:ext cx="4660" cy="1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213" name="Line 1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290" y="2794"/>
                        <a:ext cx="1390" cy="161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214" name="Line 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670" y="2794"/>
                        <a:ext cx="3290" cy="159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aphicFrame>
                  <p:nvGraphicFramePr>
                    <p:cNvPr id="8209" name="Object 17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5220" y="3208"/>
                    <a:ext cx="200" cy="28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8236" name="Equation" r:id="rId4" imgW="114102" imgH="177492" progId="Equation.DSMT4">
                            <p:embed/>
                          </p:oleObj>
                        </mc:Choice>
                        <mc:Fallback>
                          <p:oleObj name="Equation" r:id="rId4" imgW="114102" imgH="177492" progId="Equation.DSMT4">
                            <p:embed/>
                            <p:pic>
                              <p:nvPicPr>
                                <p:cNvPr id="0" name="Object 17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5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5220" y="3208"/>
                                  <a:ext cx="200" cy="28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8210" name="Object 18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2660" y="3248"/>
                    <a:ext cx="380" cy="28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8237" name="Equation" r:id="rId6" imgW="228402" imgH="177646" progId="Equation.DSMT4">
                            <p:embed/>
                          </p:oleObj>
                        </mc:Choice>
                        <mc:Fallback>
                          <p:oleObj name="Equation" r:id="rId6" imgW="228402" imgH="177646" progId="Equation.DSMT4">
                            <p:embed/>
                            <p:pic>
                              <p:nvPicPr>
                                <p:cNvPr id="0" name="Object 18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7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2660" y="3248"/>
                                  <a:ext cx="380" cy="28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8211" name="Object 19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4310" y="4471"/>
                    <a:ext cx="180" cy="28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8238" name="Equation" r:id="rId8" imgW="114102" imgH="177492" progId="Equation.DSMT4">
                            <p:embed/>
                          </p:oleObj>
                        </mc:Choice>
                        <mc:Fallback>
                          <p:oleObj name="Equation" r:id="rId8" imgW="114102" imgH="177492" progId="Equation.DSMT4">
                            <p:embed/>
                            <p:pic>
                              <p:nvPicPr>
                                <p:cNvPr id="0" name="Object 19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9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4310" y="4471"/>
                                  <a:ext cx="180" cy="28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p:grpSp>
              <p:graphicFrame>
                <p:nvGraphicFramePr>
                  <p:cNvPr id="8207" name="Object 20"/>
                  <p:cNvGraphicFramePr>
                    <a:graphicFrameLocks noChangeAspect="1"/>
                  </p:cNvGraphicFramePr>
                  <p:nvPr/>
                </p:nvGraphicFramePr>
                <p:xfrm>
                  <a:off x="2630" y="4054"/>
                  <a:ext cx="200" cy="28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239" name="Equation" r:id="rId10" imgW="139579" imgH="177646" progId="Equation.DSMT4">
                          <p:embed/>
                        </p:oleObj>
                      </mc:Choice>
                      <mc:Fallback>
                        <p:oleObj name="Equation" r:id="rId10" imgW="139579" imgH="177646" progId="Equation.DSMT4">
                          <p:embed/>
                          <p:pic>
                            <p:nvPicPr>
                              <p:cNvPr id="0" name="Object 20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630" y="4054"/>
                                <a:ext cx="200" cy="28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8204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2300" y="1920"/>
                  <a:ext cx="10" cy="337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05" name="Line 22"/>
                <p:cNvSpPr>
                  <a:spLocks noChangeShapeType="1"/>
                </p:cNvSpPr>
                <p:nvPr/>
              </p:nvSpPr>
              <p:spPr bwMode="auto">
                <a:xfrm>
                  <a:off x="1860" y="4370"/>
                  <a:ext cx="59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aphicFrame>
            <p:nvGraphicFramePr>
              <p:cNvPr id="8201" name="Object 23"/>
              <p:cNvGraphicFramePr>
                <a:graphicFrameLocks noChangeAspect="1"/>
              </p:cNvGraphicFramePr>
              <p:nvPr/>
            </p:nvGraphicFramePr>
            <p:xfrm>
              <a:off x="2860" y="2381"/>
              <a:ext cx="1940" cy="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40" name="Equation" r:id="rId12" imgW="1218671" imgH="253890" progId="Equation.DSMT4">
                      <p:embed/>
                    </p:oleObj>
                  </mc:Choice>
                  <mc:Fallback>
                    <p:oleObj name="Equation" r:id="rId12" imgW="1218671" imgH="253890" progId="Equation.DSMT4">
                      <p:embed/>
                      <p:pic>
                        <p:nvPicPr>
                          <p:cNvPr id="0" name="Object 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60" y="2381"/>
                            <a:ext cx="1940" cy="4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02" name="Object 24"/>
              <p:cNvGraphicFramePr>
                <a:graphicFrameLocks noChangeAspect="1"/>
              </p:cNvGraphicFramePr>
              <p:nvPr/>
            </p:nvGraphicFramePr>
            <p:xfrm>
              <a:off x="6780" y="4421"/>
              <a:ext cx="560" cy="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41" name="Equation" r:id="rId14" imgW="355292" imgH="253780" progId="Equation.DSMT4">
                      <p:embed/>
                    </p:oleObj>
                  </mc:Choice>
                  <mc:Fallback>
                    <p:oleObj name="Equation" r:id="rId14" imgW="355292" imgH="253780" progId="Equation.DSMT4">
                      <p:embed/>
                      <p:pic>
                        <p:nvPicPr>
                          <p:cNvPr id="0" name="Object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80" y="4421"/>
                            <a:ext cx="560" cy="4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199" name="Object 25"/>
            <p:cNvGraphicFramePr>
              <a:graphicFrameLocks noChangeAspect="1"/>
            </p:cNvGraphicFramePr>
            <p:nvPr/>
          </p:nvGraphicFramePr>
          <p:xfrm>
            <a:off x="2880" y="5111"/>
            <a:ext cx="3620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2" name="Equation" r:id="rId16" imgW="2311400" imgH="317500" progId="Equation.DSMT4">
                    <p:embed/>
                  </p:oleObj>
                </mc:Choice>
                <mc:Fallback>
                  <p:oleObj name="Equation" r:id="rId16" imgW="2311400" imgH="317500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5111"/>
                          <a:ext cx="3620" cy="5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Trigonometry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SSA triangle.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This approach can be used for SAS as well.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605588" y="223838"/>
            <a:ext cx="213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/>
          </a:p>
        </p:txBody>
      </p:sp>
      <p:grpSp>
        <p:nvGrpSpPr>
          <p:cNvPr id="9221" name="Group 6"/>
          <p:cNvGrpSpPr>
            <a:grpSpLocks/>
          </p:cNvGrpSpPr>
          <p:nvPr/>
        </p:nvGrpSpPr>
        <p:grpSpPr bwMode="auto">
          <a:xfrm>
            <a:off x="2362200" y="1995488"/>
            <a:ext cx="5103813" cy="2747962"/>
            <a:chOff x="2780" y="7593"/>
            <a:chExt cx="5450" cy="3123"/>
          </a:xfrm>
        </p:grpSpPr>
        <p:grpSp>
          <p:nvGrpSpPr>
            <p:cNvPr id="9222" name="Group 7"/>
            <p:cNvGrpSpPr>
              <a:grpSpLocks/>
            </p:cNvGrpSpPr>
            <p:nvPr/>
          </p:nvGrpSpPr>
          <p:grpSpPr bwMode="auto">
            <a:xfrm>
              <a:off x="3140" y="7593"/>
              <a:ext cx="5000" cy="3123"/>
              <a:chOff x="3140" y="7593"/>
              <a:chExt cx="5000" cy="3123"/>
            </a:xfrm>
          </p:grpSpPr>
          <p:grpSp>
            <p:nvGrpSpPr>
              <p:cNvPr id="9225" name="Group 8"/>
              <p:cNvGrpSpPr>
                <a:grpSpLocks/>
              </p:cNvGrpSpPr>
              <p:nvPr/>
            </p:nvGrpSpPr>
            <p:grpSpPr bwMode="auto">
              <a:xfrm>
                <a:off x="3140" y="7593"/>
                <a:ext cx="4560" cy="2371"/>
                <a:chOff x="3140" y="7593"/>
                <a:chExt cx="4560" cy="2371"/>
              </a:xfrm>
            </p:grpSpPr>
            <p:grpSp>
              <p:nvGrpSpPr>
                <p:cNvPr id="9227" name="Group 9"/>
                <p:cNvGrpSpPr>
                  <a:grpSpLocks/>
                </p:cNvGrpSpPr>
                <p:nvPr/>
              </p:nvGrpSpPr>
              <p:grpSpPr bwMode="auto">
                <a:xfrm>
                  <a:off x="3140" y="8073"/>
                  <a:ext cx="4560" cy="1410"/>
                  <a:chOff x="3100" y="7060"/>
                  <a:chExt cx="4560" cy="1410"/>
                </a:xfrm>
              </p:grpSpPr>
              <p:grpSp>
                <p:nvGrpSpPr>
                  <p:cNvPr id="9233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3100" y="7060"/>
                    <a:ext cx="4560" cy="1410"/>
                    <a:chOff x="3100" y="7060"/>
                    <a:chExt cx="4560" cy="1410"/>
                  </a:xfrm>
                </p:grpSpPr>
                <p:sp>
                  <p:nvSpPr>
                    <p:cNvPr id="9237" name="Line 1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100" y="8470"/>
                      <a:ext cx="4560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F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238" name="Line 1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100" y="7060"/>
                      <a:ext cx="2850" cy="140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F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239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940" y="7060"/>
                      <a:ext cx="1340" cy="108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F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aphicFrame>
                <p:nvGraphicFramePr>
                  <p:cNvPr id="9234" name="Object 14"/>
                  <p:cNvGraphicFramePr>
                    <a:graphicFrameLocks noChangeAspect="1"/>
                  </p:cNvGraphicFramePr>
                  <p:nvPr/>
                </p:nvGraphicFramePr>
                <p:xfrm>
                  <a:off x="3800" y="8123"/>
                  <a:ext cx="540" cy="32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9258" name="Equation" r:id="rId4" imgW="342751" imgH="203112" progId="Equation.DSMT4">
                          <p:embed/>
                        </p:oleObj>
                      </mc:Choice>
                      <mc:Fallback>
                        <p:oleObj name="Equation" r:id="rId4" imgW="342751" imgH="203112" progId="Equation.DSMT4">
                          <p:embed/>
                          <p:pic>
                            <p:nvPicPr>
                              <p:cNvPr id="0" name="Object 1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800" y="8123"/>
                                <a:ext cx="540" cy="32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9235" name="Object 15"/>
                  <p:cNvGraphicFramePr>
                    <a:graphicFrameLocks noChangeAspect="1"/>
                  </p:cNvGraphicFramePr>
                  <p:nvPr/>
                </p:nvGraphicFramePr>
                <p:xfrm>
                  <a:off x="6620" y="7383"/>
                  <a:ext cx="200" cy="28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9259" name="Equation" r:id="rId6" imgW="126725" imgH="177415" progId="Equation.DSMT4">
                          <p:embed/>
                        </p:oleObj>
                      </mc:Choice>
                      <mc:Fallback>
                        <p:oleObj name="Equation" r:id="rId6" imgW="126725" imgH="177415" progId="Equation.DSMT4">
                          <p:embed/>
                          <p:pic>
                            <p:nvPicPr>
                              <p:cNvPr id="0" name="Object 1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6620" y="7383"/>
                                <a:ext cx="200" cy="28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9236" name="Object 16"/>
                  <p:cNvGraphicFramePr>
                    <a:graphicFrameLocks noChangeAspect="1"/>
                  </p:cNvGraphicFramePr>
                  <p:nvPr/>
                </p:nvGraphicFramePr>
                <p:xfrm>
                  <a:off x="4290" y="7373"/>
                  <a:ext cx="480" cy="28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9260" name="Equation" r:id="rId8" imgW="304404" imgH="177569" progId="Equation.DSMT4">
                          <p:embed/>
                        </p:oleObj>
                      </mc:Choice>
                      <mc:Fallback>
                        <p:oleObj name="Equation" r:id="rId8" imgW="304404" imgH="177569" progId="Equation.DSMT4">
                          <p:embed/>
                          <p:pic>
                            <p:nvPicPr>
                              <p:cNvPr id="0" name="Object 1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290" y="7373"/>
                                <a:ext cx="480" cy="28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9228" name="Group 17"/>
                <p:cNvGrpSpPr>
                  <a:grpSpLocks/>
                </p:cNvGrpSpPr>
                <p:nvPr/>
              </p:nvGrpSpPr>
              <p:grpSpPr bwMode="auto">
                <a:xfrm>
                  <a:off x="4920" y="9564"/>
                  <a:ext cx="1480" cy="400"/>
                  <a:chOff x="4920" y="9564"/>
                  <a:chExt cx="1480" cy="400"/>
                </a:xfrm>
              </p:grpSpPr>
              <p:graphicFrame>
                <p:nvGraphicFramePr>
                  <p:cNvPr id="9230" name="Object 18"/>
                  <p:cNvGraphicFramePr>
                    <a:graphicFrameLocks noChangeAspect="1"/>
                  </p:cNvGraphicFramePr>
                  <p:nvPr/>
                </p:nvGraphicFramePr>
                <p:xfrm>
                  <a:off x="5375" y="9564"/>
                  <a:ext cx="560" cy="4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9261" name="Equation" r:id="rId10" imgW="355292" imgH="253780" progId="Equation.DSMT4">
                          <p:embed/>
                        </p:oleObj>
                      </mc:Choice>
                      <mc:Fallback>
                        <p:oleObj name="Equation" r:id="rId10" imgW="355292" imgH="253780" progId="Equation.DSMT4">
                          <p:embed/>
                          <p:pic>
                            <p:nvPicPr>
                              <p:cNvPr id="0" name="Object 18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375" y="9564"/>
                                <a:ext cx="560" cy="4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9231" name="Line 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920" y="9764"/>
                    <a:ext cx="46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232" name="Line 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930" y="9764"/>
                    <a:ext cx="47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aphicFrame>
              <p:nvGraphicFramePr>
                <p:cNvPr id="9229" name="Object 21"/>
                <p:cNvGraphicFramePr>
                  <a:graphicFrameLocks noChangeAspect="1"/>
                </p:cNvGraphicFramePr>
                <p:nvPr/>
              </p:nvGraphicFramePr>
              <p:xfrm>
                <a:off x="4420" y="7593"/>
                <a:ext cx="3260" cy="48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262" name="Equation" r:id="rId12" imgW="2070100" imgH="304800" progId="Equation.DSMT4">
                        <p:embed/>
                      </p:oleObj>
                    </mc:Choice>
                    <mc:Fallback>
                      <p:oleObj name="Equation" r:id="rId12" imgW="2070100" imgH="304800" progId="Equation.DSMT4">
                        <p:embed/>
                        <p:pic>
                          <p:nvPicPr>
                            <p:cNvPr id="0" name="Object 2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420" y="7593"/>
                              <a:ext cx="3260" cy="48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9226" name="Object 22"/>
              <p:cNvGraphicFramePr>
                <a:graphicFrameLocks noChangeAspect="1"/>
              </p:cNvGraphicFramePr>
              <p:nvPr/>
            </p:nvGraphicFramePr>
            <p:xfrm>
              <a:off x="3220" y="10116"/>
              <a:ext cx="4920" cy="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263" name="Equation" r:id="rId14" imgW="3124200" imgH="381000" progId="Equation.DSMT4">
                      <p:embed/>
                    </p:oleObj>
                  </mc:Choice>
                  <mc:Fallback>
                    <p:oleObj name="Equation" r:id="rId14" imgW="3124200" imgH="381000" progId="Equation.DSMT4">
                      <p:embed/>
                      <p:pic>
                        <p:nvPicPr>
                          <p:cNvPr id="0" name="Object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20" y="10116"/>
                            <a:ext cx="4920" cy="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9223" name="Line 23"/>
            <p:cNvSpPr>
              <a:spLocks noChangeShapeType="1"/>
            </p:cNvSpPr>
            <p:nvPr/>
          </p:nvSpPr>
          <p:spPr bwMode="auto">
            <a:xfrm flipV="1">
              <a:off x="3150" y="7933"/>
              <a:ext cx="0" cy="19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4" name="Line 24"/>
            <p:cNvSpPr>
              <a:spLocks noChangeShapeType="1"/>
            </p:cNvSpPr>
            <p:nvPr/>
          </p:nvSpPr>
          <p:spPr bwMode="auto">
            <a:xfrm>
              <a:off x="2780" y="9483"/>
              <a:ext cx="5450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Trigonometry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ASA triangle.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605588" y="223838"/>
            <a:ext cx="213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/>
          </a:p>
        </p:txBody>
      </p:sp>
      <p:grpSp>
        <p:nvGrpSpPr>
          <p:cNvPr id="10245" name="Group 24"/>
          <p:cNvGrpSpPr>
            <a:grpSpLocks/>
          </p:cNvGrpSpPr>
          <p:nvPr/>
        </p:nvGrpSpPr>
        <p:grpSpPr bwMode="auto">
          <a:xfrm>
            <a:off x="2355850" y="2030413"/>
            <a:ext cx="5405438" cy="3657600"/>
            <a:chOff x="3360" y="2750"/>
            <a:chExt cx="5400" cy="4436"/>
          </a:xfrm>
        </p:grpSpPr>
        <p:grpSp>
          <p:nvGrpSpPr>
            <p:cNvPr id="10246" name="Group 25"/>
            <p:cNvGrpSpPr>
              <a:grpSpLocks/>
            </p:cNvGrpSpPr>
            <p:nvPr/>
          </p:nvGrpSpPr>
          <p:grpSpPr bwMode="auto">
            <a:xfrm>
              <a:off x="3360" y="2750"/>
              <a:ext cx="5400" cy="2859"/>
              <a:chOff x="3170" y="770"/>
              <a:chExt cx="5400" cy="2859"/>
            </a:xfrm>
          </p:grpSpPr>
          <p:grpSp>
            <p:nvGrpSpPr>
              <p:cNvPr id="10248" name="Group 26"/>
              <p:cNvGrpSpPr>
                <a:grpSpLocks/>
              </p:cNvGrpSpPr>
              <p:nvPr/>
            </p:nvGrpSpPr>
            <p:grpSpPr bwMode="auto">
              <a:xfrm>
                <a:off x="3170" y="770"/>
                <a:ext cx="5400" cy="2510"/>
                <a:chOff x="3160" y="780"/>
                <a:chExt cx="5400" cy="2510"/>
              </a:xfrm>
            </p:grpSpPr>
            <p:sp>
              <p:nvSpPr>
                <p:cNvPr id="10257" name="Line 27"/>
                <p:cNvSpPr>
                  <a:spLocks noChangeShapeType="1"/>
                </p:cNvSpPr>
                <p:nvPr/>
              </p:nvSpPr>
              <p:spPr bwMode="auto">
                <a:xfrm>
                  <a:off x="3170" y="3280"/>
                  <a:ext cx="536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58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3160" y="860"/>
                  <a:ext cx="4160" cy="243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59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5790" y="780"/>
                  <a:ext cx="2770" cy="250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aphicFrame>
            <p:nvGraphicFramePr>
              <p:cNvPr id="10249" name="Object 30"/>
              <p:cNvGraphicFramePr>
                <a:graphicFrameLocks noChangeAspect="1"/>
              </p:cNvGraphicFramePr>
              <p:nvPr/>
            </p:nvGraphicFramePr>
            <p:xfrm>
              <a:off x="6220" y="3349"/>
              <a:ext cx="280" cy="2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4" name="Equation" r:id="rId4" imgW="177492" imgH="177492" progId="Equation.DSMT4">
                      <p:embed/>
                    </p:oleObj>
                  </mc:Choice>
                  <mc:Fallback>
                    <p:oleObj name="Equation" r:id="rId4" imgW="177492" imgH="177492" progId="Equation.DSMT4">
                      <p:embed/>
                      <p:pic>
                        <p:nvPicPr>
                          <p:cNvPr id="0" name="Object 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20" y="3349"/>
                            <a:ext cx="280" cy="2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50" name="Object 31"/>
              <p:cNvGraphicFramePr>
                <a:graphicFrameLocks noChangeAspect="1"/>
              </p:cNvGraphicFramePr>
              <p:nvPr/>
            </p:nvGraphicFramePr>
            <p:xfrm>
              <a:off x="7820" y="2962"/>
              <a:ext cx="560" cy="3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5" name="Equation" r:id="rId6" imgW="355292" imgH="203024" progId="Equation.DSMT4">
                      <p:embed/>
                    </p:oleObj>
                  </mc:Choice>
                  <mc:Fallback>
                    <p:oleObj name="Equation" r:id="rId6" imgW="355292" imgH="203024" progId="Equation.DSMT4">
                      <p:embed/>
                      <p:pic>
                        <p:nvPicPr>
                          <p:cNvPr id="0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820" y="2962"/>
                            <a:ext cx="560" cy="32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51" name="Object 32"/>
              <p:cNvGraphicFramePr>
                <a:graphicFrameLocks noChangeAspect="1"/>
              </p:cNvGraphicFramePr>
              <p:nvPr/>
            </p:nvGraphicFramePr>
            <p:xfrm>
              <a:off x="3620" y="2932"/>
              <a:ext cx="560" cy="3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6" name="Equation" r:id="rId8" imgW="355292" imgH="203024" progId="Equation.DSMT4">
                      <p:embed/>
                    </p:oleObj>
                  </mc:Choice>
                  <mc:Fallback>
                    <p:oleObj name="Equation" r:id="rId8" imgW="355292" imgH="203024" progId="Equation.DSMT4">
                      <p:embed/>
                      <p:pic>
                        <p:nvPicPr>
                          <p:cNvPr id="0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20" y="2932"/>
                            <a:ext cx="560" cy="32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52" name="Line 33"/>
              <p:cNvSpPr>
                <a:spLocks noChangeShapeType="1"/>
              </p:cNvSpPr>
              <p:nvPr/>
            </p:nvSpPr>
            <p:spPr bwMode="auto">
              <a:xfrm>
                <a:off x="6440" y="1390"/>
                <a:ext cx="0" cy="189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10253" name="Object 34"/>
              <p:cNvGraphicFramePr>
                <a:graphicFrameLocks noChangeAspect="1"/>
              </p:cNvGraphicFramePr>
              <p:nvPr/>
            </p:nvGraphicFramePr>
            <p:xfrm>
              <a:off x="7390" y="2022"/>
              <a:ext cx="200" cy="2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7" name="Equation" r:id="rId10" imgW="126725" imgH="177415" progId="Equation.DSMT4">
                      <p:embed/>
                    </p:oleObj>
                  </mc:Choice>
                  <mc:Fallback>
                    <p:oleObj name="Equation" r:id="rId10" imgW="126725" imgH="177415" progId="Equation.DSMT4">
                      <p:embed/>
                      <p:pic>
                        <p:nvPicPr>
                          <p:cNvPr id="0" name="Object 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390" y="2022"/>
                            <a:ext cx="200" cy="2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54" name="Object 35"/>
              <p:cNvGraphicFramePr>
                <a:graphicFrameLocks noChangeAspect="1"/>
              </p:cNvGraphicFramePr>
              <p:nvPr/>
            </p:nvGraphicFramePr>
            <p:xfrm>
              <a:off x="4740" y="2089"/>
              <a:ext cx="200" cy="2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8" name="Equation" r:id="rId12" imgW="126835" imgH="139518" progId="Equation.DSMT4">
                      <p:embed/>
                    </p:oleObj>
                  </mc:Choice>
                  <mc:Fallback>
                    <p:oleObj name="Equation" r:id="rId12" imgW="126835" imgH="139518" progId="Equation.DSMT4">
                      <p:embed/>
                      <p:pic>
                        <p:nvPicPr>
                          <p:cNvPr id="0" name="Object 3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40" y="2089"/>
                            <a:ext cx="200" cy="22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55" name="Object 36"/>
              <p:cNvGraphicFramePr>
                <a:graphicFrameLocks noChangeAspect="1"/>
              </p:cNvGraphicFramePr>
              <p:nvPr/>
            </p:nvGraphicFramePr>
            <p:xfrm>
              <a:off x="4690" y="2922"/>
              <a:ext cx="1260" cy="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9" name="Equation" r:id="rId14" imgW="800100" imgH="279400" progId="Equation.DSMT4">
                      <p:embed/>
                    </p:oleObj>
                  </mc:Choice>
                  <mc:Fallback>
                    <p:oleObj name="Equation" r:id="rId14" imgW="800100" imgH="279400" progId="Equation.DSMT4">
                      <p:embed/>
                      <p:pic>
                        <p:nvPicPr>
                          <p:cNvPr id="0" name="Object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90" y="2922"/>
                            <a:ext cx="1260" cy="4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56" name="Object 37"/>
              <p:cNvGraphicFramePr>
                <a:graphicFrameLocks noChangeAspect="1"/>
              </p:cNvGraphicFramePr>
              <p:nvPr/>
            </p:nvGraphicFramePr>
            <p:xfrm>
              <a:off x="6520" y="2922"/>
              <a:ext cx="1260" cy="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90" name="Equation" r:id="rId16" imgW="800100" imgH="279400" progId="Equation.DSMT4">
                      <p:embed/>
                    </p:oleObj>
                  </mc:Choice>
                  <mc:Fallback>
                    <p:oleObj name="Equation" r:id="rId16" imgW="800100" imgH="279400" progId="Equation.DSMT4">
                      <p:embed/>
                      <p:pic>
                        <p:nvPicPr>
                          <p:cNvPr id="0" name="Object 3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20" y="2922"/>
                            <a:ext cx="1260" cy="4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47" name="Object 38"/>
            <p:cNvGraphicFramePr>
              <a:graphicFrameLocks noChangeAspect="1"/>
            </p:cNvGraphicFramePr>
            <p:nvPr/>
          </p:nvGraphicFramePr>
          <p:xfrm>
            <a:off x="4560" y="6271"/>
            <a:ext cx="3105" cy="9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1" name="Equation" r:id="rId18" imgW="1968500" imgH="584200" progId="Equation.DSMT4">
                    <p:embed/>
                  </p:oleObj>
                </mc:Choice>
                <mc:Fallback>
                  <p:oleObj name="Equation" r:id="rId18" imgW="1968500" imgH="584200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60" y="6271"/>
                          <a:ext cx="3105" cy="9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 McMullin’s Theorem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 </a:t>
            </a: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6" r="12032" b="8949"/>
          <a:stretch>
            <a:fillRect/>
          </a:stretch>
        </p:blipFill>
        <p:spPr bwMode="auto">
          <a:xfrm>
            <a:off x="2535238" y="1287463"/>
            <a:ext cx="4583112" cy="464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is DOING Math Different with a CAS?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1325" y="1644650"/>
            <a:ext cx="7010400" cy="4424363"/>
          </a:xfrm>
        </p:spPr>
        <p:txBody>
          <a:bodyPr/>
          <a:lstStyle/>
          <a:p>
            <a:pPr eaLnBrk="1" hangingPunct="1"/>
            <a:r>
              <a:rPr lang="en-US" smtClean="0"/>
              <a:t>The CAS does the algemetic so we can concentrate on the mathematics.</a:t>
            </a:r>
          </a:p>
          <a:p>
            <a:pPr eaLnBrk="1" hangingPunct="1"/>
            <a:r>
              <a:rPr lang="en-US" smtClean="0"/>
              <a:t>You can improve the CAS by adding your own operations and routines.</a:t>
            </a:r>
          </a:p>
          <a:p>
            <a:pPr eaLnBrk="1" hangingPunct="1"/>
            <a:r>
              <a:rPr lang="en-US" smtClean="0"/>
              <a:t>New approaches are possible once you stop worrying about the algemetic.</a:t>
            </a:r>
          </a:p>
          <a:p>
            <a:pPr eaLnBrk="1" hangingPunct="1"/>
            <a:r>
              <a:rPr lang="en-US" smtClean="0"/>
              <a:t>“Go for the equation.”</a:t>
            </a:r>
          </a:p>
          <a:p>
            <a:pPr eaLnBrk="1" hangingPunct="1"/>
            <a:r>
              <a:rPr lang="en-US" smtClean="0"/>
              <a:t>Complicating can make the work go faster.</a:t>
            </a:r>
          </a:p>
          <a:p>
            <a:pPr eaLnBrk="1" hangingPunct="1"/>
            <a:r>
              <a:rPr lang="en-US" smtClean="0"/>
              <a:t>One still needs to know mathematics.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Implications for teaching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Good CAS use is a new skill, a new tool that students must be taught and encouraged to learn. </a:t>
            </a:r>
          </a:p>
          <a:p>
            <a:pPr eaLnBrk="1" hangingPunct="1">
              <a:buFontTx/>
              <a:buNone/>
            </a:pPr>
            <a:r>
              <a:rPr lang="en-US" smtClean="0"/>
              <a:t>To do this we need</a:t>
            </a:r>
          </a:p>
          <a:p>
            <a:pPr lvl="1" eaLnBrk="1" hangingPunct="1">
              <a:buFont typeface="Wingdings" pitchFamily="2" charset="2"/>
              <a:buBlip>
                <a:blip r:embed="rId3"/>
              </a:buBlip>
            </a:pPr>
            <a:r>
              <a:rPr lang="en-US" smtClean="0"/>
              <a:t>A willingness to accept new ways of doing problems</a:t>
            </a:r>
          </a:p>
          <a:p>
            <a:pPr lvl="1" eaLnBrk="1" hangingPunct="1">
              <a:lnSpc>
                <a:spcPct val="150000"/>
              </a:lnSpc>
              <a:buFont typeface="Wingdings" pitchFamily="2" charset="2"/>
              <a:buBlip>
                <a:blip r:embed="rId3"/>
              </a:buBlip>
            </a:pPr>
            <a:r>
              <a:rPr lang="en-US" smtClean="0"/>
              <a:t>A new style of showing work</a:t>
            </a:r>
          </a:p>
          <a:p>
            <a:pPr lvl="1" eaLnBrk="1" hangingPunct="1">
              <a:lnSpc>
                <a:spcPct val="150000"/>
              </a:lnSpc>
              <a:buFont typeface="Wingdings" pitchFamily="2" charset="2"/>
              <a:buBlip>
                <a:blip r:embed="rId3"/>
              </a:buBlip>
            </a:pPr>
            <a:r>
              <a:rPr lang="en-US" smtClean="0"/>
              <a:t>A change in how we think about “simplifying”</a:t>
            </a:r>
          </a:p>
          <a:p>
            <a:pPr lvl="1" eaLnBrk="1" hangingPunct="1">
              <a:buFont typeface="Wingdings" pitchFamily="2" charset="2"/>
              <a:buBlip>
                <a:blip r:embed="rId3"/>
              </a:buBlip>
            </a:pPr>
            <a:r>
              <a:rPr lang="en-US" smtClean="0"/>
              <a:t>A good source of better problems for students to attempt</a:t>
            </a:r>
          </a:p>
          <a:p>
            <a:pPr lvl="1" eaLnBrk="1" hangingPunct="1">
              <a:buFont typeface="Wingdings" pitchFamily="2" charset="2"/>
              <a:buNone/>
            </a:pPr>
            <a:endParaRPr lang="en-US" smtClean="0"/>
          </a:p>
          <a:p>
            <a:pPr lvl="1" eaLnBrk="1" hangingPunct="1">
              <a:buFont typeface="Wingdings" pitchFamily="2" charset="2"/>
              <a:buBlip>
                <a:blip r:embed="rId4"/>
              </a:buBlip>
            </a:pPr>
            <a:endParaRPr lang="en-US" smtClean="0"/>
          </a:p>
          <a:p>
            <a:pPr lvl="1" eaLnBrk="1" hangingPunct="1">
              <a:buFont typeface="Wingdings" pitchFamily="2" charset="2"/>
              <a:buBlip>
                <a:blip r:embed="rId4"/>
              </a:buBlip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DOING Math with a CAS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75" indent="-3175">
              <a:buFontTx/>
              <a:buNone/>
            </a:pPr>
            <a:r>
              <a:rPr lang="en-US" dirty="0" smtClean="0"/>
              <a:t>The text of this presentation along with the slides, examples and solutions are available at </a:t>
            </a:r>
          </a:p>
          <a:p>
            <a:pPr marL="3175" indent="-3175">
              <a:buFontTx/>
              <a:buNone/>
            </a:pPr>
            <a:endParaRPr lang="en-US" dirty="0" smtClean="0"/>
          </a:p>
          <a:p>
            <a:pPr marL="3175" indent="-3175" algn="ctr">
              <a:buFontTx/>
              <a:buNone/>
            </a:pPr>
            <a:r>
              <a:rPr lang="en-US" dirty="0" smtClean="0">
                <a:hlinkClick r:id="rId3"/>
              </a:rPr>
              <a:t>www.LinMcMullin.net</a:t>
            </a:r>
            <a:r>
              <a:rPr lang="en-US" dirty="0" smtClean="0"/>
              <a:t> </a:t>
            </a:r>
          </a:p>
          <a:p>
            <a:pPr marL="3175" indent="-3175">
              <a:buFontTx/>
              <a:buNone/>
            </a:pPr>
            <a:endParaRPr lang="en-US" dirty="0" smtClean="0"/>
          </a:p>
          <a:p>
            <a:pPr marL="3175" indent="-3175" algn="ctr">
              <a:buFontTx/>
              <a:buNone/>
            </a:pPr>
            <a:r>
              <a:rPr lang="en-US" smtClean="0"/>
              <a:t>Click on “CAS”</a:t>
            </a:r>
          </a:p>
          <a:p>
            <a:pPr marL="3175" indent="-3175">
              <a:buFontTx/>
              <a:buNone/>
            </a:pPr>
            <a:endParaRPr lang="en-US" dirty="0" smtClean="0"/>
          </a:p>
          <a:p>
            <a:pPr marL="3175" indent="-3175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pPr eaLnBrk="1" hangingPunct="1"/>
            <a:r>
              <a:rPr lang="en-US" smtClean="0"/>
              <a:t>DOING Math with a CAS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b="1" smtClean="0"/>
              <a:t>Lin McMullin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b="1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b="1" smtClean="0"/>
              <a:t>USACAS Conference 2013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b="1" i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58951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2060"/>
      </a:hlink>
      <a:folHlink>
        <a:srgbClr val="002060"/>
      </a:folHlink>
    </a:clrScheme>
    <a:fontScheme name="01158951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011589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89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8951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01158951</Template>
  <TotalTime>3611</TotalTime>
  <Words>240</Words>
  <Application>Microsoft Office PowerPoint</Application>
  <PresentationFormat>On-screen Show (4:3)</PresentationFormat>
  <Paragraphs>68</Paragraphs>
  <Slides>13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01158951</vt:lpstr>
      <vt:lpstr>Equation</vt:lpstr>
      <vt:lpstr>Problems for CAS Solution</vt:lpstr>
      <vt:lpstr>Cubic Symmetry</vt:lpstr>
      <vt:lpstr>Roots of a Cubic</vt:lpstr>
      <vt:lpstr>A Cubic Problem </vt:lpstr>
      <vt:lpstr>A Cubic Problem </vt:lpstr>
      <vt:lpstr>Trigonometry</vt:lpstr>
      <vt:lpstr>Trigonometry</vt:lpstr>
      <vt:lpstr>Trigonometry</vt:lpstr>
      <vt:lpstr>Lin McMullin’s Theorem</vt:lpstr>
      <vt:lpstr>How is DOING Math Different with a CAS?</vt:lpstr>
      <vt:lpstr>Implications for teaching</vt:lpstr>
      <vt:lpstr>DOING Math with a CAS</vt:lpstr>
      <vt:lpstr>DOING Math with a CAS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Math with a CAS</dc:title>
  <dc:creator>Lin McMullin</dc:creator>
  <cp:lastModifiedBy>Lin McMullin</cp:lastModifiedBy>
  <cp:revision>90</cp:revision>
  <dcterms:created xsi:type="dcterms:W3CDTF">2007-05-15T18:12:02Z</dcterms:created>
  <dcterms:modified xsi:type="dcterms:W3CDTF">2013-03-09T19:03:34Z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