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5" r:id="rId3"/>
    <p:sldId id="269" r:id="rId4"/>
    <p:sldId id="257" r:id="rId5"/>
    <p:sldId id="260" r:id="rId6"/>
    <p:sldId id="263" r:id="rId7"/>
    <p:sldId id="262" r:id="rId8"/>
    <p:sldId id="271" r:id="rId9"/>
    <p:sldId id="270" r:id="rId10"/>
    <p:sldId id="274" r:id="rId11"/>
    <p:sldId id="264" r:id="rId12"/>
    <p:sldId id="265" r:id="rId13"/>
    <p:sldId id="267" r:id="rId14"/>
    <p:sldId id="272" r:id="rId15"/>
    <p:sldId id="273" r:id="rId16"/>
    <p:sldId id="268" r:id="rId17"/>
    <p:sldId id="276" r:id="rId18"/>
    <p:sldId id="277" r:id="rId19"/>
    <p:sldId id="284" r:id="rId20"/>
    <p:sldId id="278" r:id="rId21"/>
    <p:sldId id="280" r:id="rId22"/>
    <p:sldId id="279" r:id="rId23"/>
    <p:sldId id="282" r:id="rId24"/>
  </p:sldIdLst>
  <p:sldSz cx="9144000" cy="6858000" type="screen4x3"/>
  <p:notesSz cx="7315200" cy="96012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FF0000"/>
    <a:srgbClr val="3333CC"/>
    <a:srgbClr val="00FFCC"/>
    <a:srgbClr val="00CC9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810" autoAdjust="0"/>
  </p:normalViewPr>
  <p:slideViewPr>
    <p:cSldViewPr snapToGrid="0">
      <p:cViewPr>
        <p:scale>
          <a:sx n="66" d="100"/>
          <a:sy n="66" d="100"/>
        </p:scale>
        <p:origin x="-150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09F2B6EF-8F86-48F1-90D4-AAA814109CDE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099F363-73CD-494F-9FD7-9A27A4350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63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707D207C-EE0A-46C2-9B0C-D468859DEE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105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E2F238-9569-40D4-9CC1-E9B9C4AF3B1B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8F38225-61A0-4CAD-9BC8-28FA3163A6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DBA37-A938-4673-B6D0-EADE259435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88479-7876-4FF4-B2CE-01D43A3092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7669A-9BC2-4FCD-822C-7286D23694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45B41-FFEA-4641-BA6B-0B7D6E0B17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62B28-B2B3-470D-8E1B-912230EAB6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03175-97C0-4970-8A38-6D9C7AFE89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AB535-E9E3-4693-AD52-ADDF081BD1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18405-1CF8-4824-BEF3-15ABD71F91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FA4B4-A39E-4708-8191-433B18639D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A2CDF-6078-4455-B93F-98A8370A0C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050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16413" y="6400800"/>
            <a:ext cx="2084387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914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fld id="{4F4D5A59-3392-417A-A74D-3BB70A4149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95413"/>
            <a:ext cx="3429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757613"/>
            <a:ext cx="3429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9050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316413" y="6400800"/>
            <a:ext cx="2084387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3914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fld id="{46916495-D078-4CA8-B7E5-6C834408AB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endParaRPr lang="en-US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292BFF2A-0AC5-4EA1-8F02-80227680672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2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4.wmf"/><Relationship Id="rId17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2.wmf"/><Relationship Id="rId18" Type="http://schemas.openxmlformats.org/officeDocument/2006/relationships/oleObject" Target="../embeddings/oleObject21.bin"/><Relationship Id="rId3" Type="http://schemas.openxmlformats.org/officeDocument/2006/relationships/image" Target="../media/image27.emf"/><Relationship Id="rId21" Type="http://schemas.openxmlformats.org/officeDocument/2006/relationships/image" Target="../media/image26.w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0.bin"/><Relationship Id="rId20" Type="http://schemas.openxmlformats.org/officeDocument/2006/relationships/oleObject" Target="../embeddings/oleObject22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25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Document3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4.doc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>The Ubiquitous </a:t>
            </a:r>
            <a:br>
              <a:rPr lang="en-US" dirty="0" smtClean="0"/>
            </a:br>
            <a:r>
              <a:rPr lang="en-US" dirty="0" smtClean="0"/>
              <a:t>Particle Motion Problem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94275" y="3568700"/>
            <a:ext cx="3249613" cy="1015999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b="1" dirty="0" smtClean="0"/>
              <a:t>Presented by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200" b="1" dirty="0" smtClean="0"/>
              <a:t>Lin McMullin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3188" y="5740400"/>
            <a:ext cx="433070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NCTM Annual Meeting 2013</a:t>
            </a:r>
            <a:endParaRPr lang="en-US" sz="2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Look at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1200" dirty="0" smtClean="0"/>
              <a:t>  </a:t>
            </a:r>
            <a:r>
              <a:rPr lang="en-US" sz="1400" dirty="0" smtClean="0"/>
              <a:t>2011 AB 1</a:t>
            </a:r>
            <a:endParaRPr lang="en-US" sz="1400" dirty="0"/>
          </a:p>
        </p:txBody>
      </p:sp>
      <p:pic>
        <p:nvPicPr>
          <p:cNvPr id="3074" name="Picture 2" descr="C:\Users\Lin\Desktop\2011 AP Calculus Draft SGs_unlocked 2-9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25" y="2389187"/>
            <a:ext cx="8568875" cy="263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6520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Look at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685389"/>
              </p:ext>
            </p:extLst>
          </p:nvPr>
        </p:nvGraphicFramePr>
        <p:xfrm>
          <a:off x="1378857" y="1334635"/>
          <a:ext cx="7736114" cy="4510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Document" r:id="rId4" imgW="6441630" imgH="3757163" progId="Word.Document.12">
                  <p:embed/>
                </p:oleObj>
              </mc:Choice>
              <mc:Fallback>
                <p:oleObj name="Document" r:id="rId4" imgW="6441630" imgH="37571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8857" y="1334635"/>
                        <a:ext cx="7736114" cy="4510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06621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Look at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522803"/>
              </p:ext>
            </p:extLst>
          </p:nvPr>
        </p:nvGraphicFramePr>
        <p:xfrm>
          <a:off x="1639888" y="973138"/>
          <a:ext cx="7227887" cy="592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Document" r:id="rId4" imgW="6085802" imgH="4973847" progId="Word.Document.12">
                  <p:embed/>
                </p:oleObj>
              </mc:Choice>
              <mc:Fallback>
                <p:oleObj name="Document" r:id="rId4" imgW="6085802" imgH="49738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9888" y="973138"/>
                        <a:ext cx="7227887" cy="592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684557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Velocity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velocity is the derivative of the position, 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lvl="0"/>
            <a:r>
              <a:rPr lang="en-US" dirty="0" smtClean="0"/>
              <a:t>Velocity </a:t>
            </a:r>
            <a:r>
              <a:rPr lang="en-US" dirty="0"/>
              <a:t>is has direction (indicated by its sign) and magnitude. Technically, velocity is a vector; the term “vector” will not appear on the AB exam</a:t>
            </a:r>
            <a:r>
              <a:rPr lang="en-US" dirty="0" smtClean="0"/>
              <a:t>.</a:t>
            </a:r>
          </a:p>
          <a:p>
            <a:r>
              <a:rPr lang="en-US" dirty="0"/>
              <a:t>Velocity is the antiderivative of the acceleration</a:t>
            </a:r>
          </a:p>
          <a:p>
            <a:r>
              <a:rPr lang="en-US" dirty="0"/>
              <a:t>Position is the antiderivative of velocity.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295865"/>
              </p:ext>
            </p:extLst>
          </p:nvPr>
        </p:nvGraphicFramePr>
        <p:xfrm>
          <a:off x="4100513" y="1992313"/>
          <a:ext cx="1422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3" imgW="1422360" imgH="431640" progId="Equation.DSMT4">
                  <p:embed/>
                </p:oleObj>
              </mc:Choice>
              <mc:Fallback>
                <p:oleObj name="Equation" r:id="rId3" imgW="14223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00513" y="1992313"/>
                        <a:ext cx="14224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39653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Acceleration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6142" y="2034042"/>
            <a:ext cx="7010400" cy="3234644"/>
          </a:xfrm>
        </p:spPr>
        <p:txBody>
          <a:bodyPr/>
          <a:lstStyle/>
          <a:p>
            <a:pPr lvl="0"/>
            <a:r>
              <a:rPr lang="en-US" dirty="0"/>
              <a:t>Acceleration is the derivative of velocity and the second derivative of position, </a:t>
            </a:r>
            <a:endParaRPr lang="en-US" dirty="0" smtClean="0"/>
          </a:p>
          <a:p>
            <a:pPr lvl="0"/>
            <a:endParaRPr lang="en-US" dirty="0"/>
          </a:p>
          <a:p>
            <a:pPr lvl="0"/>
            <a:r>
              <a:rPr lang="en-US" dirty="0" smtClean="0"/>
              <a:t>It </a:t>
            </a:r>
            <a:r>
              <a:rPr lang="en-US" dirty="0"/>
              <a:t>has direction and magnitude and is a vector</a:t>
            </a:r>
            <a:r>
              <a:rPr lang="en-US" dirty="0" smtClean="0"/>
              <a:t>.</a:t>
            </a:r>
          </a:p>
          <a:p>
            <a:r>
              <a:rPr lang="en-US" dirty="0"/>
              <a:t>Velocity is the antiderivative of the acceleration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868682"/>
              </p:ext>
            </p:extLst>
          </p:nvPr>
        </p:nvGraphicFramePr>
        <p:xfrm>
          <a:off x="3944938" y="2921000"/>
          <a:ext cx="2387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3" imgW="2387520" imgH="431640" progId="Equation.DSMT4">
                  <p:embed/>
                </p:oleObj>
              </mc:Choice>
              <mc:Fallback>
                <p:oleObj name="Equation" r:id="rId3" imgW="23875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44938" y="2921000"/>
                        <a:ext cx="23876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38683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Speed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4927566"/>
          </a:xfrm>
        </p:spPr>
        <p:txBody>
          <a:bodyPr/>
          <a:lstStyle/>
          <a:p>
            <a:r>
              <a:rPr lang="en-US" dirty="0"/>
              <a:t>Speed is the absolute value of </a:t>
            </a:r>
            <a:r>
              <a:rPr lang="en-US" dirty="0" smtClean="0"/>
              <a:t>velocity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Speed is the length of the velocity vector </a:t>
            </a:r>
          </a:p>
          <a:p>
            <a:r>
              <a:rPr lang="en-US" dirty="0" smtClean="0"/>
              <a:t>Speed </a:t>
            </a:r>
            <a:r>
              <a:rPr lang="en-US" dirty="0"/>
              <a:t>is a </a:t>
            </a:r>
            <a:r>
              <a:rPr lang="en-US" dirty="0" smtClean="0"/>
              <a:t>number, not </a:t>
            </a:r>
            <a:r>
              <a:rPr lang="en-US" dirty="0"/>
              <a:t>a vector. </a:t>
            </a:r>
            <a:endParaRPr lang="en-US" dirty="0" smtClean="0"/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579688" y="2220456"/>
            <a:ext cx="5067300" cy="1508125"/>
            <a:chOff x="2202316" y="2264003"/>
            <a:chExt cx="5067300" cy="1508125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4562331"/>
                </p:ext>
              </p:extLst>
            </p:nvPr>
          </p:nvGraphicFramePr>
          <p:xfrm>
            <a:off x="2328862" y="2264003"/>
            <a:ext cx="4813300" cy="584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2" name="Equation" r:id="rId3" imgW="4813200" imgH="583920" progId="Equation.DSMT4">
                    <p:embed/>
                  </p:oleObj>
                </mc:Choice>
                <mc:Fallback>
                  <p:oleObj name="Equation" r:id="rId3" imgW="4813200" imgH="58392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328862" y="2264003"/>
                          <a:ext cx="4813300" cy="584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1297049"/>
                </p:ext>
              </p:extLst>
            </p:nvPr>
          </p:nvGraphicFramePr>
          <p:xfrm>
            <a:off x="2202316" y="3111728"/>
            <a:ext cx="5067300" cy="660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3" name="Equation" r:id="rId5" imgW="5067000" imgH="660240" progId="Equation.DSMT4">
                    <p:embed/>
                  </p:oleObj>
                </mc:Choice>
                <mc:Fallback>
                  <p:oleObj name="Equation" r:id="rId5" imgW="5067000" imgH="660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02316" y="3111728"/>
                          <a:ext cx="5067300" cy="660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995214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Speed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4927566"/>
          </a:xfrm>
        </p:spPr>
        <p:txBody>
          <a:bodyPr/>
          <a:lstStyle/>
          <a:p>
            <a:pPr lvl="0"/>
            <a:r>
              <a:rPr lang="en-US" dirty="0" smtClean="0"/>
              <a:t>How to determine </a:t>
            </a:r>
            <a:r>
              <a:rPr lang="en-US" dirty="0"/>
              <a:t>if the speed is increasing or </a:t>
            </a:r>
            <a:r>
              <a:rPr lang="en-US" dirty="0" smtClean="0"/>
              <a:t>decreasing</a:t>
            </a:r>
            <a:r>
              <a:rPr lang="en-US" dirty="0"/>
              <a:t>:</a:t>
            </a:r>
            <a:endParaRPr lang="en-US" dirty="0" smtClean="0"/>
          </a:p>
          <a:p>
            <a:pPr lvl="0"/>
            <a:endParaRPr lang="en-US" sz="2800" dirty="0"/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dirty="0"/>
              <a:t>If </a:t>
            </a:r>
            <a:r>
              <a:rPr lang="en-US" sz="2400" dirty="0" smtClean="0"/>
              <a:t>the </a:t>
            </a:r>
            <a:r>
              <a:rPr lang="en-US" sz="2400" dirty="0"/>
              <a:t>velocity and acceleration have the same </a:t>
            </a:r>
            <a:r>
              <a:rPr lang="en-US" sz="2400" dirty="0" smtClean="0"/>
              <a:t>sign, </a:t>
            </a:r>
            <a:r>
              <a:rPr lang="en-US" sz="2400" dirty="0"/>
              <a:t>then the speed is increasing.</a:t>
            </a:r>
            <a:endParaRPr lang="en-US" sz="2800" dirty="0"/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dirty="0"/>
              <a:t>If </a:t>
            </a:r>
            <a:r>
              <a:rPr lang="en-US" sz="2400" dirty="0" smtClean="0"/>
              <a:t>velocity and acceleration have  different</a:t>
            </a:r>
            <a:r>
              <a:rPr lang="en-US" sz="2400" dirty="0"/>
              <a:t> </a:t>
            </a:r>
            <a:r>
              <a:rPr lang="en-US" sz="2400" dirty="0" smtClean="0"/>
              <a:t>signs, </a:t>
            </a:r>
            <a:r>
              <a:rPr lang="en-US" sz="2400" dirty="0"/>
              <a:t>the speed is decreasing.</a:t>
            </a:r>
            <a:endParaRPr lang="en-US" sz="2800" dirty="0"/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dirty="0"/>
              <a:t>If the velocity graph is moving away from (towards) the t-axis the speed is increasing (decreasing).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0240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49275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6" name="Group 2"/>
          <p:cNvGrpSpPr>
            <a:grpSpLocks noChangeAspect="1"/>
          </p:cNvGrpSpPr>
          <p:nvPr/>
        </p:nvGrpSpPr>
        <p:grpSpPr bwMode="auto">
          <a:xfrm>
            <a:off x="2862262" y="1393371"/>
            <a:ext cx="5486400" cy="4106707"/>
            <a:chOff x="2663" y="3765"/>
            <a:chExt cx="6235" cy="4844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2957" y="3765"/>
              <a:ext cx="5653" cy="3511"/>
              <a:chOff x="3107" y="3765"/>
              <a:chExt cx="5653" cy="3511"/>
            </a:xfrm>
          </p:grpSpPr>
          <p:grpSp>
            <p:nvGrpSpPr>
              <p:cNvPr id="8" name="Group 4"/>
              <p:cNvGrpSpPr>
                <a:grpSpLocks/>
              </p:cNvGrpSpPr>
              <p:nvPr/>
            </p:nvGrpSpPr>
            <p:grpSpPr bwMode="auto">
              <a:xfrm>
                <a:off x="5235" y="6043"/>
                <a:ext cx="3525" cy="313"/>
                <a:chOff x="4530" y="5417"/>
                <a:chExt cx="3525" cy="313"/>
              </a:xfrm>
            </p:grpSpPr>
            <p:graphicFrame>
              <p:nvGraphicFramePr>
                <p:cNvPr id="11" name="Object 10"/>
                <p:cNvGraphicFramePr>
                  <a:graphicFrameLocks noChangeAspect="1"/>
                </p:cNvGraphicFramePr>
                <p:nvPr/>
              </p:nvGraphicFramePr>
              <p:xfrm>
                <a:off x="4530" y="5466"/>
                <a:ext cx="200" cy="2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321" name="Equation" r:id="rId3" imgW="126720" imgH="139680" progId="Equation.DSMT4">
                        <p:embed/>
                      </p:oleObj>
                    </mc:Choice>
                    <mc:Fallback>
                      <p:oleObj name="Equation" r:id="rId3" imgW="126720" imgH="139680" progId="Equation.DSMT4">
                        <p:embed/>
                        <p:pic>
                          <p:nvPicPr>
                            <p:cNvPr id="0" name="Object 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530" y="5466"/>
                              <a:ext cx="200" cy="21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" name="Object 11"/>
                <p:cNvGraphicFramePr>
                  <a:graphicFrameLocks noChangeAspect="1"/>
                </p:cNvGraphicFramePr>
                <p:nvPr/>
              </p:nvGraphicFramePr>
              <p:xfrm>
                <a:off x="5455" y="5437"/>
                <a:ext cx="200" cy="2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322" name="Equation" r:id="rId5" imgW="126720" imgH="177480" progId="Equation.DSMT4">
                        <p:embed/>
                      </p:oleObj>
                    </mc:Choice>
                    <mc:Fallback>
                      <p:oleObj name="Equation" r:id="rId5" imgW="126720" imgH="177480" progId="Equation.DSMT4">
                        <p:embed/>
                        <p:pic>
                          <p:nvPicPr>
                            <p:cNvPr id="0" name="Object 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55" y="5437"/>
                              <a:ext cx="200" cy="27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3" name="Object 12"/>
                <p:cNvGraphicFramePr>
                  <a:graphicFrameLocks noChangeAspect="1"/>
                </p:cNvGraphicFramePr>
                <p:nvPr/>
              </p:nvGraphicFramePr>
              <p:xfrm>
                <a:off x="6255" y="5466"/>
                <a:ext cx="180" cy="2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323" name="Equation" r:id="rId7" imgW="114120" imgH="139680" progId="Equation.DSMT4">
                        <p:embed/>
                      </p:oleObj>
                    </mc:Choice>
                    <mc:Fallback>
                      <p:oleObj name="Equation" r:id="rId7" imgW="114120" imgH="139680" progId="Equation.DSMT4">
                        <p:embed/>
                        <p:pic>
                          <p:nvPicPr>
                            <p:cNvPr id="0" name="Object 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55" y="5466"/>
                              <a:ext cx="180" cy="21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4" name="Object 13"/>
                <p:cNvGraphicFramePr>
                  <a:graphicFrameLocks noChangeAspect="1"/>
                </p:cNvGraphicFramePr>
                <p:nvPr/>
              </p:nvGraphicFramePr>
              <p:xfrm>
                <a:off x="6765" y="5437"/>
                <a:ext cx="220" cy="2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324" name="Equation" r:id="rId9" imgW="139680" imgH="177480" progId="Equation.DSMT4">
                        <p:embed/>
                      </p:oleObj>
                    </mc:Choice>
                    <mc:Fallback>
                      <p:oleObj name="Equation" r:id="rId9" imgW="139680" imgH="177480" progId="Equation.DSMT4">
                        <p:embed/>
                        <p:pic>
                          <p:nvPicPr>
                            <p:cNvPr id="0" name="Object 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765" y="5437"/>
                              <a:ext cx="220" cy="27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5" name="Object 14"/>
                <p:cNvGraphicFramePr>
                  <a:graphicFrameLocks noChangeAspect="1"/>
                </p:cNvGraphicFramePr>
                <p:nvPr/>
              </p:nvGraphicFramePr>
              <p:xfrm>
                <a:off x="7445" y="5466"/>
                <a:ext cx="180" cy="2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325" name="Equation" r:id="rId11" imgW="114120" imgH="139680" progId="Equation.DSMT4">
                        <p:embed/>
                      </p:oleObj>
                    </mc:Choice>
                    <mc:Fallback>
                      <p:oleObj name="Equation" r:id="rId11" imgW="114120" imgH="139680" progId="Equation.DSMT4">
                        <p:embed/>
                        <p:pic>
                          <p:nvPicPr>
                            <p:cNvPr id="0" name="Object 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445" y="5466"/>
                              <a:ext cx="180" cy="21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6" name="Object 15"/>
                <p:cNvGraphicFramePr>
                  <a:graphicFrameLocks noChangeAspect="1"/>
                </p:cNvGraphicFramePr>
                <p:nvPr/>
              </p:nvGraphicFramePr>
              <p:xfrm>
                <a:off x="7815" y="5417"/>
                <a:ext cx="240" cy="31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326" name="Equation" r:id="rId13" imgW="152280" imgH="203040" progId="Equation.DSMT4">
                        <p:embed/>
                      </p:oleObj>
                    </mc:Choice>
                    <mc:Fallback>
                      <p:oleObj name="Equation" r:id="rId13" imgW="152280" imgH="203040" progId="Equation.DSMT4">
                        <p:embed/>
                        <p:pic>
                          <p:nvPicPr>
                            <p:cNvPr id="0" name="Object 1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815" y="5417"/>
                              <a:ext cx="240" cy="31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9" name="Object 8"/>
              <p:cNvGraphicFramePr>
                <a:graphicFrameLocks noChangeAspect="1"/>
              </p:cNvGraphicFramePr>
              <p:nvPr/>
            </p:nvGraphicFramePr>
            <p:xfrm>
              <a:off x="3107" y="3765"/>
              <a:ext cx="466" cy="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327" name="Equation" r:id="rId15" imgW="304560" imgH="253800" progId="Equation.DSMT4">
                      <p:embed/>
                    </p:oleObj>
                  </mc:Choice>
                  <mc:Fallback>
                    <p:oleObj name="Equation" r:id="rId15" imgW="304560" imgH="253800" progId="Equation.DSMT4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7" y="3765"/>
                            <a:ext cx="466" cy="4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Straight Connector 3"/>
              <p:cNvSpPr>
                <a:spLocks noChangeShapeType="1"/>
              </p:cNvSpPr>
              <p:nvPr/>
            </p:nvSpPr>
            <p:spPr bwMode="auto">
              <a:xfrm>
                <a:off x="4350" y="6061"/>
                <a:ext cx="0" cy="1215"/>
              </a:xfrm>
              <a:prstGeom prst="line">
                <a:avLst/>
              </a:prstGeom>
              <a:noFill/>
              <a:ln w="9525" algn="ctr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9229" name="Picture 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6" t="18140" r="7863" b="11337"/>
            <a:stretch>
              <a:fillRect/>
            </a:stretch>
          </p:blipFill>
          <p:spPr bwMode="auto">
            <a:xfrm>
              <a:off x="2663" y="3944"/>
              <a:ext cx="6235" cy="4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01373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49275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5" name="Group 2"/>
          <p:cNvGrpSpPr>
            <a:grpSpLocks noChangeAspect="1"/>
          </p:cNvGrpSpPr>
          <p:nvPr/>
        </p:nvGrpSpPr>
        <p:grpSpPr bwMode="auto">
          <a:xfrm>
            <a:off x="2731859" y="1888671"/>
            <a:ext cx="5486400" cy="3257550"/>
            <a:chOff x="2235" y="5861"/>
            <a:chExt cx="6795" cy="5130"/>
          </a:xfrm>
        </p:grpSpPr>
        <p:pic>
          <p:nvPicPr>
            <p:cNvPr id="1024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2" t="10446" r="4556" b="12274"/>
            <a:stretch>
              <a:fillRect/>
            </a:stretch>
          </p:blipFill>
          <p:spPr bwMode="auto">
            <a:xfrm>
              <a:off x="2235" y="5891"/>
              <a:ext cx="6660" cy="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880" y="5861"/>
              <a:ext cx="6150" cy="3830"/>
              <a:chOff x="2880" y="5861"/>
              <a:chExt cx="6150" cy="3830"/>
            </a:xfrm>
          </p:grpSpPr>
          <p:grpSp>
            <p:nvGrpSpPr>
              <p:cNvPr id="7" name="Group 5"/>
              <p:cNvGrpSpPr>
                <a:grpSpLocks/>
              </p:cNvGrpSpPr>
              <p:nvPr/>
            </p:nvGrpSpPr>
            <p:grpSpPr bwMode="auto">
              <a:xfrm>
                <a:off x="4845" y="8478"/>
                <a:ext cx="3525" cy="313"/>
                <a:chOff x="4530" y="5417"/>
                <a:chExt cx="3525" cy="313"/>
              </a:xfrm>
            </p:grpSpPr>
            <p:graphicFrame>
              <p:nvGraphicFramePr>
                <p:cNvPr id="11" name="Object 10"/>
                <p:cNvGraphicFramePr>
                  <a:graphicFrameLocks noChangeAspect="1"/>
                </p:cNvGraphicFramePr>
                <p:nvPr/>
              </p:nvGraphicFramePr>
              <p:xfrm>
                <a:off x="4530" y="5466"/>
                <a:ext cx="200" cy="2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72" name="Equation" r:id="rId4" imgW="126720" imgH="139680" progId="Equation.DSMT4">
                        <p:embed/>
                      </p:oleObj>
                    </mc:Choice>
                    <mc:Fallback>
                      <p:oleObj name="Equation" r:id="rId4" imgW="126720" imgH="139680" progId="Equation.DSMT4">
                        <p:embed/>
                        <p:pic>
                          <p:nvPicPr>
                            <p:cNvPr id="0" name="Object 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530" y="5466"/>
                              <a:ext cx="200" cy="21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" name="Object 11"/>
                <p:cNvGraphicFramePr>
                  <a:graphicFrameLocks noChangeAspect="1"/>
                </p:cNvGraphicFramePr>
                <p:nvPr/>
              </p:nvGraphicFramePr>
              <p:xfrm>
                <a:off x="5455" y="5437"/>
                <a:ext cx="200" cy="2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73" name="Equation" r:id="rId6" imgW="126720" imgH="177480" progId="Equation.DSMT4">
                        <p:embed/>
                      </p:oleObj>
                    </mc:Choice>
                    <mc:Fallback>
                      <p:oleObj name="Equation" r:id="rId6" imgW="126720" imgH="177480" progId="Equation.DSMT4">
                        <p:embed/>
                        <p:pic>
                          <p:nvPicPr>
                            <p:cNvPr id="0" name="Object 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55" y="5437"/>
                              <a:ext cx="200" cy="27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3" name="Object 12"/>
                <p:cNvGraphicFramePr>
                  <a:graphicFrameLocks noChangeAspect="1"/>
                </p:cNvGraphicFramePr>
                <p:nvPr/>
              </p:nvGraphicFramePr>
              <p:xfrm>
                <a:off x="6255" y="5466"/>
                <a:ext cx="180" cy="2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74" name="Equation" r:id="rId8" imgW="114120" imgH="139680" progId="Equation.DSMT4">
                        <p:embed/>
                      </p:oleObj>
                    </mc:Choice>
                    <mc:Fallback>
                      <p:oleObj name="Equation" r:id="rId8" imgW="114120" imgH="139680" progId="Equation.DSMT4">
                        <p:embed/>
                        <p:pic>
                          <p:nvPicPr>
                            <p:cNvPr id="0" name="Object 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55" y="5466"/>
                              <a:ext cx="180" cy="21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4" name="Object 13"/>
                <p:cNvGraphicFramePr>
                  <a:graphicFrameLocks noChangeAspect="1"/>
                </p:cNvGraphicFramePr>
                <p:nvPr/>
              </p:nvGraphicFramePr>
              <p:xfrm>
                <a:off x="6765" y="5437"/>
                <a:ext cx="220" cy="2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75" name="Equation" r:id="rId10" imgW="139680" imgH="177480" progId="Equation.DSMT4">
                        <p:embed/>
                      </p:oleObj>
                    </mc:Choice>
                    <mc:Fallback>
                      <p:oleObj name="Equation" r:id="rId10" imgW="139680" imgH="177480" progId="Equation.DSMT4">
                        <p:embed/>
                        <p:pic>
                          <p:nvPicPr>
                            <p:cNvPr id="0" name="Object 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765" y="5437"/>
                              <a:ext cx="220" cy="27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5" name="Object 14"/>
                <p:cNvGraphicFramePr>
                  <a:graphicFrameLocks noChangeAspect="1"/>
                </p:cNvGraphicFramePr>
                <p:nvPr/>
              </p:nvGraphicFramePr>
              <p:xfrm>
                <a:off x="7445" y="5466"/>
                <a:ext cx="180" cy="2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76" name="Equation" r:id="rId12" imgW="114120" imgH="139680" progId="Equation.DSMT4">
                        <p:embed/>
                      </p:oleObj>
                    </mc:Choice>
                    <mc:Fallback>
                      <p:oleObj name="Equation" r:id="rId12" imgW="114120" imgH="139680" progId="Equation.DSMT4">
                        <p:embed/>
                        <p:pic>
                          <p:nvPicPr>
                            <p:cNvPr id="0" name="Object 1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445" y="5466"/>
                              <a:ext cx="180" cy="21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6" name="Object 15"/>
                <p:cNvGraphicFramePr>
                  <a:graphicFrameLocks noChangeAspect="1"/>
                </p:cNvGraphicFramePr>
                <p:nvPr/>
              </p:nvGraphicFramePr>
              <p:xfrm>
                <a:off x="7815" y="5417"/>
                <a:ext cx="240" cy="31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77" name="Equation" r:id="rId14" imgW="152280" imgH="203040" progId="Equation.DSMT4">
                        <p:embed/>
                      </p:oleObj>
                    </mc:Choice>
                    <mc:Fallback>
                      <p:oleObj name="Equation" r:id="rId14" imgW="152280" imgH="203040" progId="Equation.DSMT4">
                        <p:embed/>
                        <p:pic>
                          <p:nvPicPr>
                            <p:cNvPr id="0" name="Object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815" y="5417"/>
                              <a:ext cx="240" cy="31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8" name="Object 7"/>
              <p:cNvGraphicFramePr>
                <a:graphicFrameLocks noChangeAspect="1"/>
              </p:cNvGraphicFramePr>
              <p:nvPr/>
            </p:nvGraphicFramePr>
            <p:xfrm>
              <a:off x="2880" y="5861"/>
              <a:ext cx="466" cy="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78" name="Equation" r:id="rId16" imgW="304560" imgH="253800" progId="Equation.DSMT4">
                      <p:embed/>
                    </p:oleObj>
                  </mc:Choice>
                  <mc:Fallback>
                    <p:oleObj name="Equation" r:id="rId16" imgW="304560" imgH="253800" progId="Equation.DSMT4">
                      <p:embed/>
                      <p:pic>
                        <p:nvPicPr>
                          <p:cNvPr id="0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5861"/>
                            <a:ext cx="466" cy="4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" name="Object 8"/>
              <p:cNvGraphicFramePr>
                <a:graphicFrameLocks noChangeAspect="1"/>
              </p:cNvGraphicFramePr>
              <p:nvPr/>
            </p:nvGraphicFramePr>
            <p:xfrm>
              <a:off x="8205" y="9376"/>
              <a:ext cx="825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79" name="Equation" r:id="rId18" imgW="520560" imgH="203040" progId="Equation.DSMT4">
                      <p:embed/>
                    </p:oleObj>
                  </mc:Choice>
                  <mc:Fallback>
                    <p:oleObj name="Equation" r:id="rId18" imgW="520560" imgH="203040" progId="Equation.DSMT4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05" y="9376"/>
                            <a:ext cx="825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" name="Object 9"/>
              <p:cNvGraphicFramePr>
                <a:graphicFrameLocks noChangeAspect="1"/>
              </p:cNvGraphicFramePr>
              <p:nvPr/>
            </p:nvGraphicFramePr>
            <p:xfrm>
              <a:off x="8205" y="7246"/>
              <a:ext cx="643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80" name="Equation" r:id="rId20" imgW="406080" imgH="203040" progId="Equation.DSMT4">
                      <p:embed/>
                    </p:oleObj>
                  </mc:Choice>
                  <mc:Fallback>
                    <p:oleObj name="Equation" r:id="rId20" imgW="406080" imgH="203040" progId="Equation.DSMT4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05" y="7246"/>
                            <a:ext cx="643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339722606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900" y="1243012"/>
            <a:ext cx="7010400" cy="5132387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total distance traveled is the definite integral of the speed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net distance </a:t>
            </a:r>
            <a:r>
              <a:rPr lang="en-US" dirty="0" smtClean="0"/>
              <a:t>traveled (displacement</a:t>
            </a:r>
            <a:r>
              <a:rPr lang="en-US" dirty="0"/>
              <a:t>) is the definite integral of the velocity (rate of change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787190"/>
              </p:ext>
            </p:extLst>
          </p:nvPr>
        </p:nvGraphicFramePr>
        <p:xfrm>
          <a:off x="4389438" y="2286000"/>
          <a:ext cx="12065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Equation" r:id="rId3" imgW="1206360" imgH="596880" progId="Equation.DSMT4">
                  <p:embed/>
                </p:oleObj>
              </mc:Choice>
              <mc:Fallback>
                <p:oleObj name="Equation" r:id="rId3" imgW="1206360" imgH="596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9438" y="2286000"/>
                        <a:ext cx="12065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881097"/>
              </p:ext>
            </p:extLst>
          </p:nvPr>
        </p:nvGraphicFramePr>
        <p:xfrm>
          <a:off x="3686175" y="4435475"/>
          <a:ext cx="2844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Equation" r:id="rId5" imgW="2844720" imgH="596880" progId="Equation.DSMT4">
                  <p:embed/>
                </p:oleObj>
              </mc:Choice>
              <mc:Fallback>
                <p:oleObj name="Equation" r:id="rId5" imgW="2844720" imgH="596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86175" y="4435475"/>
                        <a:ext cx="28448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60854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final position is the initial position plus the </a:t>
            </a:r>
            <a:r>
              <a:rPr lang="en-US" dirty="0" smtClean="0"/>
              <a:t>net distance traveled from</a:t>
            </a:r>
            <a:r>
              <a:rPr lang="en-US" dirty="0"/>
              <a:t> </a:t>
            </a:r>
            <a:r>
              <a:rPr lang="en-US" i="1" dirty="0"/>
              <a:t>x</a:t>
            </a:r>
            <a:r>
              <a:rPr lang="en-US" dirty="0"/>
              <a:t> = </a:t>
            </a:r>
            <a:r>
              <a:rPr lang="en-US" i="1" dirty="0"/>
              <a:t>a</a:t>
            </a:r>
            <a:r>
              <a:rPr lang="en-US" dirty="0"/>
              <a:t> to </a:t>
            </a:r>
            <a:r>
              <a:rPr lang="en-US" i="1" dirty="0"/>
              <a:t>x</a:t>
            </a:r>
            <a:r>
              <a:rPr lang="en-US" dirty="0"/>
              <a:t> = </a:t>
            </a:r>
            <a:r>
              <a:rPr lang="en-US" i="1" dirty="0"/>
              <a:t>t</a:t>
            </a:r>
            <a:r>
              <a:rPr lang="en-US" dirty="0"/>
              <a:t>: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Notice </a:t>
            </a:r>
            <a:r>
              <a:rPr lang="en-US" dirty="0"/>
              <a:t>that this is an accumulation function equation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65549"/>
              </p:ext>
            </p:extLst>
          </p:nvPr>
        </p:nvGraphicFramePr>
        <p:xfrm>
          <a:off x="3544888" y="2541588"/>
          <a:ext cx="29591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2958840" imgH="596880" progId="Equation.DSMT4">
                  <p:embed/>
                </p:oleObj>
              </mc:Choice>
              <mc:Fallback>
                <p:oleObj name="Equation" r:id="rId3" imgW="2958840" imgH="596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4888" y="2541588"/>
                        <a:ext cx="29591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13282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218" name="Picture 2" descr="C:\Users\Lin\Desktop\Untit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948418"/>
            <a:ext cx="7315200" cy="47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8695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Corresponding Concepts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353371"/>
              </p:ext>
            </p:extLst>
          </p:nvPr>
        </p:nvGraphicFramePr>
        <p:xfrm>
          <a:off x="2533650" y="1323975"/>
          <a:ext cx="5676900" cy="490538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838450"/>
                <a:gridCol w="2838450"/>
              </a:tblGrid>
              <a:tr h="369072">
                <a:tc>
                  <a:txBody>
                    <a:bodyPr/>
                    <a:lstStyle/>
                    <a:p>
                      <a:pPr marL="0" marR="0" algn="ctr" fontAlgn="base"/>
                      <a:r>
                        <a:rPr lang="en-US" sz="1600" u="sng" dirty="0">
                          <a:effectLst/>
                        </a:rPr>
                        <a:t>Function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effectLst/>
                        </a:rPr>
                        <a:t>Linear Motion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99FF"/>
                    </a:solidFil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0" kern="1200" dirty="0">
                          <a:effectLst/>
                        </a:rPr>
                        <a:t>Value of a function at </a:t>
                      </a:r>
                      <a:r>
                        <a:rPr lang="en-US" sz="1600" b="0" i="1" kern="1200" dirty="0">
                          <a:effectLst/>
                        </a:rPr>
                        <a:t>x</a:t>
                      </a:r>
                      <a:r>
                        <a:rPr lang="en-US" sz="1600" b="0" i="0" kern="1200" dirty="0">
                          <a:effectLst/>
                        </a:rPr>
                        <a:t>   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 smtClean="0">
                          <a:effectLst/>
                        </a:rPr>
                        <a:t>Position </a:t>
                      </a:r>
                      <a:r>
                        <a:rPr lang="en-US" sz="1600" i="0" dirty="0">
                          <a:effectLst/>
                        </a:rPr>
                        <a:t>at time </a:t>
                      </a:r>
                      <a:r>
                        <a:rPr lang="en-US" sz="1600" i="1" dirty="0">
                          <a:effectLst/>
                        </a:rPr>
                        <a:t>t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0" kern="1200" dirty="0">
                          <a:effectLst/>
                        </a:rPr>
                        <a:t>First derivative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V</a:t>
                      </a:r>
                      <a:r>
                        <a:rPr lang="en-US" sz="1600" i="0" dirty="0" smtClean="0">
                          <a:effectLst/>
                        </a:rPr>
                        <a:t>elocity</a:t>
                      </a:r>
                      <a:r>
                        <a:rPr lang="en-US" sz="1100" i="0" dirty="0" smtClean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0" kern="1200" dirty="0">
                          <a:effectLst/>
                        </a:rPr>
                        <a:t>Second derivative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A</a:t>
                      </a:r>
                      <a:r>
                        <a:rPr lang="en-US" sz="1600" i="0" dirty="0" smtClean="0">
                          <a:effectLst/>
                        </a:rPr>
                        <a:t>cceleration</a:t>
                      </a:r>
                      <a:r>
                        <a:rPr lang="en-US" sz="1100" i="0" dirty="0" smtClean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0" kern="1200" dirty="0">
                          <a:effectLst/>
                        </a:rPr>
                        <a:t>Increasing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M</a:t>
                      </a:r>
                      <a:r>
                        <a:rPr lang="en-US" sz="1600" i="0" dirty="0" smtClean="0">
                          <a:effectLst/>
                        </a:rPr>
                        <a:t>oving </a:t>
                      </a:r>
                      <a:r>
                        <a:rPr lang="en-US" sz="1600" i="0" dirty="0">
                          <a:effectLst/>
                        </a:rPr>
                        <a:t>to the right or up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0" kern="1200" dirty="0">
                          <a:effectLst/>
                        </a:rPr>
                        <a:t>Decreasing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M</a:t>
                      </a:r>
                      <a:r>
                        <a:rPr lang="en-US" sz="1600" i="0" dirty="0" smtClean="0">
                          <a:effectLst/>
                        </a:rPr>
                        <a:t>oving </a:t>
                      </a:r>
                      <a:r>
                        <a:rPr lang="en-US" sz="1600" i="0" dirty="0">
                          <a:effectLst/>
                        </a:rPr>
                        <a:t>to the left or down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0" kern="1200" dirty="0">
                          <a:effectLst/>
                        </a:rPr>
                        <a:t>Absolute Maximum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F</a:t>
                      </a:r>
                      <a:r>
                        <a:rPr lang="en-US" sz="1600" i="0" dirty="0" smtClean="0">
                          <a:effectLst/>
                        </a:rPr>
                        <a:t>arthest right or up</a:t>
                      </a:r>
                      <a:r>
                        <a:rPr lang="en-US" sz="1100" i="0" dirty="0" smtClean="0">
                          <a:effectLst/>
                        </a:rPr>
                        <a:t> 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0" kern="1200" dirty="0">
                          <a:effectLst/>
                        </a:rPr>
                        <a:t>Absolute Minimum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F</a:t>
                      </a:r>
                      <a:r>
                        <a:rPr lang="en-US" sz="1600" i="0" dirty="0" smtClean="0">
                          <a:effectLst/>
                        </a:rPr>
                        <a:t>arthest left</a:t>
                      </a:r>
                      <a:r>
                        <a:rPr lang="en-US" sz="1600" i="0" baseline="0" dirty="0" smtClean="0">
                          <a:effectLst/>
                        </a:rPr>
                        <a:t> or down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1" kern="1200" dirty="0" smtClean="0">
                          <a:effectLst/>
                        </a:rPr>
                        <a:t>y </a:t>
                      </a:r>
                      <a:r>
                        <a:rPr lang="en-US" sz="1600" b="0" i="0" kern="1200" dirty="0" smtClean="0">
                          <a:effectLst/>
                        </a:rPr>
                        <a:t>ʹ</a:t>
                      </a:r>
                      <a:r>
                        <a:rPr lang="en-US" sz="1600" b="0" i="0" kern="1200" dirty="0">
                          <a:effectLst/>
                        </a:rPr>
                        <a:t> = 0.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 smtClean="0">
                          <a:effectLst/>
                        </a:rPr>
                        <a:t>“At </a:t>
                      </a:r>
                      <a:r>
                        <a:rPr lang="en-US" sz="1600" i="0" dirty="0">
                          <a:effectLst/>
                        </a:rPr>
                        <a:t>rest”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1" kern="1200" dirty="0" smtClean="0">
                          <a:effectLst/>
                        </a:rPr>
                        <a:t>y </a:t>
                      </a:r>
                      <a:r>
                        <a:rPr lang="en-US" sz="1600" b="0" i="0" kern="1200" dirty="0" smtClean="0">
                          <a:effectLst/>
                        </a:rPr>
                        <a:t>ʹ </a:t>
                      </a:r>
                      <a:r>
                        <a:rPr lang="en-US" sz="1600" b="0" i="0" kern="1200" dirty="0">
                          <a:effectLst/>
                        </a:rPr>
                        <a:t> changes sign 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O</a:t>
                      </a:r>
                      <a:r>
                        <a:rPr lang="en-US" sz="1600" i="0" dirty="0" smtClean="0">
                          <a:effectLst/>
                        </a:rPr>
                        <a:t>bject </a:t>
                      </a:r>
                      <a:r>
                        <a:rPr lang="en-US" sz="1600" i="0" dirty="0">
                          <a:effectLst/>
                        </a:rPr>
                        <a:t>changes direction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 smtClean="0">
                          <a:effectLst/>
                        </a:rPr>
                        <a:t>Speed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1" kern="1200" dirty="0" smtClean="0">
                          <a:effectLst/>
                        </a:rPr>
                        <a:t>y </a:t>
                      </a:r>
                      <a:r>
                        <a:rPr lang="en-US" sz="1600" b="0" i="0" kern="1200" dirty="0" smtClean="0">
                          <a:effectLst/>
                        </a:rPr>
                        <a:t>ʹ positive </a:t>
                      </a:r>
                      <a:r>
                        <a:rPr lang="en-US" sz="1600" b="0" i="0" kern="1200" smtClean="0">
                          <a:effectLst/>
                        </a:rPr>
                        <a:t>and increasing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S</a:t>
                      </a:r>
                      <a:r>
                        <a:rPr lang="en-US" sz="1600" i="0" dirty="0" smtClean="0">
                          <a:effectLst/>
                        </a:rPr>
                        <a:t>peed </a:t>
                      </a:r>
                      <a:r>
                        <a:rPr lang="en-US" sz="1600" i="0" dirty="0">
                          <a:effectLst/>
                        </a:rPr>
                        <a:t>is increasing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1" kern="1200" dirty="0" smtClean="0">
                          <a:effectLst/>
                        </a:rPr>
                        <a:t>y </a:t>
                      </a:r>
                      <a:r>
                        <a:rPr lang="en-US" sz="1600" b="0" i="0" kern="1200" dirty="0" smtClean="0">
                          <a:effectLst/>
                        </a:rPr>
                        <a:t>ʹ  negative and increasing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S</a:t>
                      </a:r>
                      <a:r>
                        <a:rPr lang="en-US" sz="1600" i="0" dirty="0" smtClean="0">
                          <a:effectLst/>
                        </a:rPr>
                        <a:t>peed </a:t>
                      </a:r>
                      <a:r>
                        <a:rPr lang="en-US" sz="1600" i="0" dirty="0">
                          <a:effectLst/>
                        </a:rPr>
                        <a:t>is decreasing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1" kern="1200" dirty="0" smtClean="0">
                          <a:effectLst/>
                        </a:rPr>
                        <a:t>y </a:t>
                      </a:r>
                      <a:r>
                        <a:rPr lang="en-US" sz="1600" b="0" i="0" kern="1200" dirty="0" smtClean="0">
                          <a:effectLst/>
                        </a:rPr>
                        <a:t>ʹ  positive and decreasing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effectLst/>
                        </a:rPr>
                        <a:t>S</a:t>
                      </a:r>
                      <a:r>
                        <a:rPr lang="en-US" sz="1600" i="0" dirty="0" smtClean="0">
                          <a:effectLst/>
                        </a:rPr>
                        <a:t>peed </a:t>
                      </a:r>
                      <a:r>
                        <a:rPr lang="en-US" sz="1600" i="0" dirty="0">
                          <a:effectLst/>
                        </a:rPr>
                        <a:t>is decreasing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40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0" i="1" kern="1200" dirty="0" smtClean="0">
                          <a:effectLst/>
                        </a:rPr>
                        <a:t>y </a:t>
                      </a:r>
                      <a:r>
                        <a:rPr lang="en-US" sz="1600" b="0" i="0" kern="1200" dirty="0" smtClean="0">
                          <a:effectLst/>
                        </a:rPr>
                        <a:t>ʹ  negative and decreasing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 smtClean="0">
                          <a:effectLst/>
                        </a:rPr>
                        <a:t>Speed </a:t>
                      </a:r>
                      <a:r>
                        <a:rPr lang="en-US" sz="1600" i="0" dirty="0">
                          <a:effectLst/>
                        </a:rPr>
                        <a:t>is increasing</a:t>
                      </a:r>
                      <a:r>
                        <a:rPr lang="en-US" sz="1100" i="0" dirty="0">
                          <a:effectLst/>
                        </a:rPr>
                        <a:t> </a:t>
                      </a:r>
                      <a:endParaRPr lang="en-US" sz="1100" i="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5345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Velocity Matching Game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824037" y="1577094"/>
            <a:ext cx="1867580" cy="3800328"/>
            <a:chOff x="1824037" y="1577094"/>
            <a:chExt cx="1867580" cy="380032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4037" y="1577094"/>
              <a:ext cx="1828800" cy="1709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62817" y="3668263"/>
              <a:ext cx="1828800" cy="1709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3"/>
          <p:cNvGrpSpPr/>
          <p:nvPr/>
        </p:nvGrpSpPr>
        <p:grpSpPr>
          <a:xfrm>
            <a:off x="3805237" y="1577094"/>
            <a:ext cx="1848190" cy="3800328"/>
            <a:chOff x="3805237" y="1577094"/>
            <a:chExt cx="1848190" cy="380032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237" y="1577094"/>
              <a:ext cx="1828800" cy="1709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24627" y="3668263"/>
              <a:ext cx="1828800" cy="1709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14"/>
          <p:cNvGrpSpPr/>
          <p:nvPr/>
        </p:nvGrpSpPr>
        <p:grpSpPr>
          <a:xfrm>
            <a:off x="5786437" y="1650623"/>
            <a:ext cx="3183890" cy="3491344"/>
            <a:chOff x="5786437" y="1650623"/>
            <a:chExt cx="3183890" cy="3491344"/>
          </a:xfrm>
        </p:grpSpPr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5786437" y="1650623"/>
              <a:ext cx="3183890" cy="15621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R="0" lvl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latin typeface="Calibri"/>
                  <a:ea typeface="Calibri"/>
                  <a:cs typeface="Times New Roman"/>
                </a:rPr>
                <a:t> </a:t>
              </a:r>
              <a:r>
                <a:rPr lang="en-US" sz="1100" dirty="0" smtClean="0">
                  <a:latin typeface="Calibri"/>
                  <a:ea typeface="Calibri"/>
                  <a:cs typeface="Times New Roman"/>
                </a:rPr>
                <a:t>       A. </a:t>
              </a:r>
              <a:r>
                <a:rPr lang="en-US" sz="1100" dirty="0" smtClean="0">
                  <a:effectLst/>
                  <a:latin typeface="Calibri"/>
                  <a:ea typeface="Calibri"/>
                  <a:cs typeface="Times New Roman"/>
                </a:rPr>
                <a:t>Changes </a:t>
              </a: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direction at 2 seconds</a:t>
              </a:r>
            </a:p>
            <a:p>
              <a:pPr marL="22860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D.  Stops at 2 seconds</a:t>
              </a:r>
            </a:p>
            <a:p>
              <a:pPr marL="22860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K. This particle travels a net distance of 0 over the four seconds.</a:t>
              </a:r>
            </a:p>
            <a:p>
              <a:pPr marL="0" marR="0" indent="22860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L. This particle slows down and then speeds up.</a:t>
              </a:r>
            </a:p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 </a:t>
              </a:r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5786437" y="3903717"/>
              <a:ext cx="3183890" cy="12382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114300" marR="0" indent="-22860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  </a:t>
              </a:r>
              <a:r>
                <a:rPr lang="en-US" sz="1100" dirty="0" smtClean="0">
                  <a:effectLst/>
                  <a:latin typeface="Calibri"/>
                  <a:ea typeface="Calibri"/>
                  <a:cs typeface="Times New Roman"/>
                </a:rPr>
                <a:t> C</a:t>
              </a: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. This particle travels to the right the entire four </a:t>
              </a:r>
              <a:r>
                <a:rPr lang="en-US" sz="1100" dirty="0" smtClean="0">
                  <a:effectLst/>
                  <a:latin typeface="Calibri"/>
                  <a:ea typeface="Calibri"/>
                  <a:cs typeface="Times New Roman"/>
                </a:rPr>
                <a:t>seconds.</a:t>
              </a:r>
            </a:p>
            <a:p>
              <a:pPr marL="114300" marR="0" indent="-22860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latin typeface="Calibri"/>
                  <a:ea typeface="Calibri"/>
                  <a:cs typeface="Times New Roman"/>
                </a:rPr>
                <a:t> </a:t>
              </a:r>
              <a:r>
                <a:rPr lang="en-US" sz="1100" dirty="0" smtClean="0">
                  <a:latin typeface="Calibri"/>
                  <a:ea typeface="Calibri"/>
                  <a:cs typeface="Times New Roman"/>
                </a:rPr>
                <a:t>  </a:t>
              </a:r>
              <a:r>
                <a:rPr lang="en-US" sz="1100" dirty="0" smtClean="0">
                  <a:effectLst/>
                  <a:latin typeface="Calibri"/>
                  <a:ea typeface="Calibri"/>
                  <a:cs typeface="Times New Roman"/>
                </a:rPr>
                <a:t>D</a:t>
              </a: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.  Stops at 2 seconds</a:t>
              </a:r>
            </a:p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  </a:t>
              </a:r>
              <a:r>
                <a:rPr lang="en-US" sz="1100" dirty="0" smtClean="0">
                  <a:effectLst/>
                  <a:latin typeface="Calibri"/>
                  <a:ea typeface="Calibri"/>
                  <a:cs typeface="Times New Roman"/>
                </a:rPr>
                <a:t> L</a:t>
              </a: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.  This particle slows down and then speeds up.</a:t>
              </a:r>
            </a:p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Times New Roman"/>
                </a:rPr>
                <a:t> 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075543" y="5782068"/>
            <a:ext cx="422365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Brian Leonard, </a:t>
            </a:r>
          </a:p>
          <a:p>
            <a:r>
              <a:rPr lang="en-US" dirty="0" smtClean="0"/>
              <a:t>Lake Hamilton (AR) High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373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Look at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1200" dirty="0" smtClean="0"/>
              <a:t>  </a:t>
            </a:r>
            <a:r>
              <a:rPr lang="en-US" sz="1400" dirty="0" smtClean="0"/>
              <a:t>2011 AB 1</a:t>
            </a:r>
            <a:endParaRPr lang="en-US" sz="1400" dirty="0"/>
          </a:p>
        </p:txBody>
      </p:sp>
      <p:pic>
        <p:nvPicPr>
          <p:cNvPr id="3074" name="Picture 2" descr="C:\Users\Lin\Desktop\2011 AP Calculus Draft SGs_unlocked 2-9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58" y="1881188"/>
            <a:ext cx="7315200" cy="224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81688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Look at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293156"/>
              </p:ext>
            </p:extLst>
          </p:nvPr>
        </p:nvGraphicFramePr>
        <p:xfrm>
          <a:off x="1639888" y="1466396"/>
          <a:ext cx="7258050" cy="413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Document" r:id="rId4" imgW="6441630" imgH="3757163" progId="Word.Document.12">
                  <p:embed/>
                </p:oleObj>
              </mc:Choice>
              <mc:Fallback>
                <p:oleObj name="Document" r:id="rId4" imgW="6441630" imgH="37571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9888" y="1466396"/>
                        <a:ext cx="7258050" cy="4135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63057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Look at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858297"/>
              </p:ext>
            </p:extLst>
          </p:nvPr>
        </p:nvGraphicFramePr>
        <p:xfrm>
          <a:off x="1509259" y="1045710"/>
          <a:ext cx="7227887" cy="592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Document" r:id="rId4" imgW="6085802" imgH="4981755" progId="Word.Document.12">
                  <p:embed/>
                </p:oleObj>
              </mc:Choice>
              <mc:Fallback>
                <p:oleObj name="Document" r:id="rId4" imgW="6085802" imgH="49817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09259" y="1045710"/>
                        <a:ext cx="7227887" cy="592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82814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Look at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7199" y="1228436"/>
            <a:ext cx="1509485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2008 AB 4</a:t>
            </a:r>
            <a:endParaRPr lang="en-US" sz="1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217" y="1228436"/>
            <a:ext cx="7563584" cy="495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6400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Multiple-choice from AB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556" y="1531711"/>
            <a:ext cx="71151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4621440"/>
            <a:ext cx="75628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496" y="2892653"/>
            <a:ext cx="73247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5950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085" y="415925"/>
            <a:ext cx="5514975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36557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Multiple-choice from AB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420812"/>
            <a:ext cx="757237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3339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611086" y="1043214"/>
            <a:ext cx="7242403" cy="3093357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2200" i="1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200" b="1" kern="0" dirty="0" smtClean="0">
                <a:solidFill>
                  <a:srgbClr val="0070C0"/>
                </a:solidFill>
              </a:rPr>
              <a:t>Website: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200" b="1" kern="0" dirty="0" smtClean="0"/>
              <a:t>www.LinMcMullin.net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</a:pPr>
            <a:endParaRPr lang="en-US" sz="3200" b="1" kern="0" dirty="0" smtClean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200" b="1" kern="0" dirty="0" smtClean="0">
                <a:solidFill>
                  <a:srgbClr val="0070C0"/>
                </a:solidFill>
              </a:rPr>
              <a:t>Blog: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200" b="1" kern="0" dirty="0" smtClean="0"/>
              <a:t>TeachingCalculus.wordpress.com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</a:pPr>
            <a:endParaRPr lang="en-US" sz="3200" b="1" kern="0" dirty="0" smtClean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200" b="1" kern="0" dirty="0" smtClean="0">
                <a:solidFill>
                  <a:srgbClr val="0070C0"/>
                </a:solidFill>
              </a:rPr>
              <a:t>E-mail: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200" b="1" kern="0" dirty="0" smtClean="0"/>
              <a:t>lnmcmullin@aol.com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lang="en-US" sz="3200" b="1" kern="0" dirty="0"/>
          </a:p>
        </p:txBody>
      </p:sp>
    </p:spTree>
    <p:extLst>
      <p:ext uri="{BB962C8B-B14F-4D97-AF65-F5344CB8AC3E}">
        <p14:creationId xmlns:p14="http://schemas.microsoft.com/office/powerpoint/2010/main" val="198850171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8951">
  <a:themeElements>
    <a:clrScheme name="011589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1158951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11589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01158951</Template>
  <TotalTime>1187</TotalTime>
  <Words>439</Words>
  <Application>Microsoft Office PowerPoint</Application>
  <PresentationFormat>On-screen Show (4:3)</PresentationFormat>
  <Paragraphs>115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01158951</vt:lpstr>
      <vt:lpstr>Document</vt:lpstr>
      <vt:lpstr>Equation</vt:lpstr>
      <vt:lpstr>The Ubiquitous  Particle Motion Problem</vt:lpstr>
      <vt:lpstr>A Quick Look at Some Questions</vt:lpstr>
      <vt:lpstr>A Quick Look at Some Questions</vt:lpstr>
      <vt:lpstr>A Quick Look at Some Questions</vt:lpstr>
      <vt:lpstr>Velocity</vt:lpstr>
      <vt:lpstr>Acceleration</vt:lpstr>
      <vt:lpstr>Speed</vt:lpstr>
      <vt:lpstr>Speed</vt:lpstr>
      <vt:lpstr>Speed</vt:lpstr>
      <vt:lpstr>Speed</vt:lpstr>
      <vt:lpstr>Distance</vt:lpstr>
      <vt:lpstr>Position</vt:lpstr>
      <vt:lpstr> </vt:lpstr>
      <vt:lpstr>Corresponding Concepts</vt:lpstr>
      <vt:lpstr>Velocity Matching Game</vt:lpstr>
      <vt:lpstr>A Quick Look at Some Questions</vt:lpstr>
      <vt:lpstr>A Quick Look at Some Questions</vt:lpstr>
      <vt:lpstr>A Quick Look at Some Questions</vt:lpstr>
      <vt:lpstr>A Quick Look at Some Questions</vt:lpstr>
      <vt:lpstr>Multiple-choice from AB 2008</vt:lpstr>
      <vt:lpstr>PowerPoint Presentation</vt:lpstr>
      <vt:lpstr>Multiple-choice from AB 2008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Math with a CAS</dc:title>
  <dc:creator>Lin McMullin</dc:creator>
  <cp:lastModifiedBy>Lin McMullin</cp:lastModifiedBy>
  <cp:revision>49</cp:revision>
  <cp:lastPrinted>2013-04-02T14:47:39Z</cp:lastPrinted>
  <dcterms:created xsi:type="dcterms:W3CDTF">2007-05-15T18:12:02Z</dcterms:created>
  <dcterms:modified xsi:type="dcterms:W3CDTF">2013-04-02T15:10:47Z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