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30"/>
  </p:notesMasterIdLst>
  <p:handoutMasterIdLst>
    <p:handoutMasterId r:id="rId31"/>
  </p:handoutMasterIdLst>
  <p:sldIdLst>
    <p:sldId id="256" r:id="rId2"/>
    <p:sldId id="277" r:id="rId3"/>
    <p:sldId id="302" r:id="rId4"/>
    <p:sldId id="300" r:id="rId5"/>
    <p:sldId id="276" r:id="rId6"/>
    <p:sldId id="303" r:id="rId7"/>
    <p:sldId id="293" r:id="rId8"/>
    <p:sldId id="291" r:id="rId9"/>
    <p:sldId id="278" r:id="rId10"/>
    <p:sldId id="279" r:id="rId11"/>
    <p:sldId id="297" r:id="rId12"/>
    <p:sldId id="295" r:id="rId13"/>
    <p:sldId id="296" r:id="rId14"/>
    <p:sldId id="282" r:id="rId15"/>
    <p:sldId id="284" r:id="rId16"/>
    <p:sldId id="283" r:id="rId17"/>
    <p:sldId id="288" r:id="rId18"/>
    <p:sldId id="294" r:id="rId19"/>
    <p:sldId id="285" r:id="rId20"/>
    <p:sldId id="286" r:id="rId21"/>
    <p:sldId id="287" r:id="rId22"/>
    <p:sldId id="289" r:id="rId23"/>
    <p:sldId id="290" r:id="rId24"/>
    <p:sldId id="298" r:id="rId25"/>
    <p:sldId id="304" r:id="rId26"/>
    <p:sldId id="299" r:id="rId27"/>
    <p:sldId id="301" r:id="rId28"/>
    <p:sldId id="305" r:id="rId29"/>
  </p:sldIdLst>
  <p:sldSz cx="9144000" cy="6858000" type="screen4x3"/>
  <p:notesSz cx="7010400" cy="92964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0000"/>
    <a:srgbClr val="3333CC"/>
    <a:srgbClr val="0099FF"/>
    <a:srgbClr val="00CC99"/>
    <a:srgbClr val="0066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81188" autoAdjust="0"/>
  </p:normalViewPr>
  <p:slideViewPr>
    <p:cSldViewPr snapToGrid="0">
      <p:cViewPr varScale="1">
        <p:scale>
          <a:sx n="98" d="100"/>
          <a:sy n="98" d="100"/>
        </p:scale>
        <p:origin x="-20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4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4.wmf"/><Relationship Id="rId4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4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4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5.wmf"/><Relationship Id="rId1" Type="http://schemas.openxmlformats.org/officeDocument/2006/relationships/image" Target="../media/image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5.wmf"/><Relationship Id="rId1" Type="http://schemas.openxmlformats.org/officeDocument/2006/relationships/image" Target="../media/image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9F2B6EF-8F86-48F1-90D4-AAA814109CDE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99F363-73CD-494F-9FD7-9A27A43501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02976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 dirty="0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 dirty="0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707D207C-EE0A-46C2-9B0C-D468859DEE9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3928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E2F238-9569-40D4-9CC1-E9B9C4AF3B1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Comprehensive are not so much in the textbooks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They asked for </a:t>
            </a:r>
          </a:p>
          <a:p>
            <a:pPr>
              <a:buFontTx/>
              <a:buNone/>
            </a:pPr>
            <a:r>
              <a:rPr lang="en-US" dirty="0" smtClean="0"/>
              <a:t>a.</a:t>
            </a:r>
            <a:r>
              <a:rPr lang="en-US" baseline="0" dirty="0" smtClean="0"/>
              <a:t> </a:t>
            </a:r>
            <a:r>
              <a:rPr lang="en-US" dirty="0" smtClean="0"/>
              <a:t> Relative maximum, why?</a:t>
            </a:r>
          </a:p>
          <a:p>
            <a:pPr>
              <a:buFontTx/>
              <a:buNone/>
            </a:pPr>
            <a:r>
              <a:rPr lang="en-US" dirty="0" smtClean="0"/>
              <a:t>b.</a:t>
            </a:r>
            <a:r>
              <a:rPr lang="en-US" baseline="0" dirty="0" smtClean="0"/>
              <a:t>  </a:t>
            </a:r>
            <a:r>
              <a:rPr lang="en-US" dirty="0" smtClean="0"/>
              <a:t>Relative minimum,</a:t>
            </a:r>
            <a:r>
              <a:rPr lang="en-US" baseline="0" dirty="0" smtClean="0"/>
              <a:t> why?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c.</a:t>
            </a:r>
            <a:r>
              <a:rPr lang="en-US" baseline="0" dirty="0" smtClean="0"/>
              <a:t> </a:t>
            </a:r>
            <a:r>
              <a:rPr lang="en-US" dirty="0" smtClean="0"/>
              <a:t> Concave up – interval</a:t>
            </a:r>
            <a:r>
              <a:rPr lang="en-US" baseline="0" dirty="0" smtClean="0"/>
              <a:t> Justify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d.  Sketch the graph such that f(0)</a:t>
            </a:r>
            <a:r>
              <a:rPr lang="en-US" baseline="0" dirty="0" smtClean="0"/>
              <a:t> = 1 on [0,2]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They asked for </a:t>
            </a:r>
          </a:p>
          <a:p>
            <a:pPr>
              <a:buFontTx/>
              <a:buNone/>
            </a:pPr>
            <a:r>
              <a:rPr lang="en-US" dirty="0" smtClean="0"/>
              <a:t>a.</a:t>
            </a:r>
            <a:r>
              <a:rPr lang="en-US" baseline="0" dirty="0" smtClean="0"/>
              <a:t> </a:t>
            </a:r>
            <a:r>
              <a:rPr lang="en-US" dirty="0" smtClean="0"/>
              <a:t> Relative maximum, why?</a:t>
            </a:r>
          </a:p>
          <a:p>
            <a:pPr>
              <a:buFontTx/>
              <a:buNone/>
            </a:pPr>
            <a:r>
              <a:rPr lang="en-US" dirty="0" smtClean="0"/>
              <a:t>b.</a:t>
            </a:r>
            <a:r>
              <a:rPr lang="en-US" baseline="0" dirty="0" smtClean="0"/>
              <a:t>  </a:t>
            </a:r>
            <a:r>
              <a:rPr lang="en-US" dirty="0" smtClean="0"/>
              <a:t>Relative minimum,</a:t>
            </a:r>
            <a:r>
              <a:rPr lang="en-US" baseline="0" dirty="0" smtClean="0"/>
              <a:t> why?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c.</a:t>
            </a:r>
            <a:r>
              <a:rPr lang="en-US" baseline="0" dirty="0" smtClean="0"/>
              <a:t> </a:t>
            </a:r>
            <a:r>
              <a:rPr lang="en-US" dirty="0" smtClean="0"/>
              <a:t> Concave up – interval</a:t>
            </a:r>
            <a:r>
              <a:rPr lang="en-US" baseline="0" dirty="0" smtClean="0"/>
              <a:t> Justify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d.  Sketch the graph such that f(0)</a:t>
            </a:r>
            <a:r>
              <a:rPr lang="en-US" baseline="0" dirty="0" smtClean="0"/>
              <a:t> = 1 on [0,2]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Why?</a:t>
            </a:r>
          </a:p>
          <a:p>
            <a:endParaRPr lang="en-US" dirty="0" smtClean="0"/>
          </a:p>
          <a:p>
            <a:r>
              <a:rPr lang="en-US" dirty="0" smtClean="0"/>
              <a:t>Not in textbooks</a:t>
            </a:r>
          </a:p>
          <a:p>
            <a:endParaRPr lang="en-US" dirty="0" smtClean="0"/>
          </a:p>
          <a:p>
            <a:r>
              <a:rPr lang="en-US" dirty="0" smtClean="0"/>
              <a:t>Parts</a:t>
            </a:r>
            <a:r>
              <a:rPr lang="en-US" baseline="0" dirty="0" smtClean="0"/>
              <a:t> from different parts of the textbook </a:t>
            </a:r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“below expectations”  2011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Performed</a:t>
            </a:r>
            <a:r>
              <a:rPr lang="en-US" baseline="0" dirty="0" smtClean="0"/>
              <a:t> “very poorly” 2010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2009 1 “performed well”</a:t>
            </a:r>
          </a:p>
          <a:p>
            <a:r>
              <a:rPr lang="en-US" baseline="0" dirty="0" smtClean="0"/>
              <a:t>2009 6 performance was “generally poor”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2008  performance “varied widely”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2004  “relatively poorly”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2003  a “disappointment”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Problems:  arithmetic/algebra, communications skills – integrals and justifications </a:t>
            </a:r>
          </a:p>
          <a:p>
            <a:r>
              <a:rPr lang="en-US" baseline="0" dirty="0" smtClean="0"/>
              <a:t>“weakness in verbal communication” </a:t>
            </a:r>
          </a:p>
          <a:p>
            <a:r>
              <a:rPr lang="en-US" b="1" baseline="0" dirty="0" smtClean="0"/>
              <a:t>2006 “Students need to improve their ability to interpret graphical data”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First Derivative Test</a:t>
            </a:r>
          </a:p>
          <a:p>
            <a:pPr>
              <a:buFontTx/>
              <a:buChar char="•"/>
            </a:pPr>
            <a:r>
              <a:rPr lang="en-US" dirty="0" smtClean="0"/>
              <a:t>Note the concern with sign change, not y’ = 0 </a:t>
            </a:r>
          </a:p>
          <a:p>
            <a:pPr>
              <a:buFontTx/>
              <a:buChar char="•"/>
            </a:pPr>
            <a:r>
              <a:rPr lang="en-US" dirty="0" smtClean="0"/>
              <a:t>Discuss x = 1 on 1996 AB 1:</a:t>
            </a:r>
            <a:r>
              <a:rPr lang="en-US" baseline="0" dirty="0" smtClean="0"/>
              <a:t> </a:t>
            </a:r>
            <a:r>
              <a:rPr lang="en-US" dirty="0" smtClean="0"/>
              <a:t>decreasing – horizontal tangent – decreasing. 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First Derivative Test</a:t>
            </a:r>
          </a:p>
          <a:p>
            <a:pPr>
              <a:buFontTx/>
              <a:buChar char="•"/>
            </a:pPr>
            <a:r>
              <a:rPr lang="en-US" dirty="0" smtClean="0"/>
              <a:t>Note the concern with sign change, not y’ = 0 </a:t>
            </a:r>
          </a:p>
          <a:p>
            <a:pPr>
              <a:buFontTx/>
              <a:buChar char="•"/>
            </a:pPr>
            <a:r>
              <a:rPr lang="en-US" dirty="0" smtClean="0"/>
              <a:t>Discuss x = 1 on 1996 AB 1:</a:t>
            </a:r>
            <a:r>
              <a:rPr lang="en-US" baseline="0" dirty="0" smtClean="0"/>
              <a:t> </a:t>
            </a:r>
            <a:r>
              <a:rPr lang="en-US" dirty="0" smtClean="0"/>
              <a:t>decreasing – horizontal tangent – decreasing. 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Note: A motion problem </a:t>
            </a:r>
          </a:p>
          <a:p>
            <a:pPr>
              <a:buFontTx/>
              <a:buNone/>
            </a:pPr>
            <a:r>
              <a:rPr lang="en-US" b="1" dirty="0" smtClean="0"/>
              <a:t>vocabulary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Acceleration = second derivative = slope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Meaning of integral and find value 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She turns around at a local extreme value = graph crosses + to – 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 Find distance from integral = more usual question </a:t>
            </a:r>
          </a:p>
          <a:p>
            <a:pPr marL="228600" indent="-228600">
              <a:buFontTx/>
              <a:buAutoNum type="alphaLcPeriod"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(d)</a:t>
            </a:r>
            <a:r>
              <a:rPr lang="en-US" baseline="0" dirty="0" smtClean="0"/>
              <a:t> Karen 1.4 miles 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FTC  function defined by an integral    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g’’ = slope of </a:t>
            </a:r>
            <a:r>
              <a:rPr lang="en-US" b="1" dirty="0" smtClean="0"/>
              <a:t>g’ = slope of f 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Max/min and justify</a:t>
            </a:r>
          </a:p>
          <a:p>
            <a:pPr marL="228600" indent="-228600">
              <a:buFontTx/>
              <a:buAutoNum type="alphaLcPeriod"/>
            </a:pPr>
            <a:r>
              <a:rPr lang="en-US" dirty="0" smtClean="0"/>
              <a:t>Periodic function: write tangent line = point (108, </a:t>
            </a:r>
            <a:r>
              <a:rPr lang="en-US" b="1" dirty="0" smtClean="0"/>
              <a:t>44</a:t>
            </a:r>
            <a:r>
              <a:rPr lang="en-US" dirty="0" smtClean="0"/>
              <a:t>) and f(108) = </a:t>
            </a:r>
            <a:r>
              <a:rPr lang="en-US" b="1" dirty="0" smtClean="0"/>
              <a:t>2</a:t>
            </a:r>
            <a:r>
              <a:rPr lang="en-US" dirty="0" smtClean="0"/>
              <a:t> </a:t>
            </a:r>
          </a:p>
          <a:p>
            <a:pPr marL="228600" indent="-228600">
              <a:buFontTx/>
              <a:buAutoNum type="alphaLcPeriod"/>
            </a:pPr>
            <a:endParaRPr lang="en-US" dirty="0" smtClean="0"/>
          </a:p>
          <a:p>
            <a:pPr marL="228600" indent="-228600">
              <a:buFontTx/>
              <a:buNone/>
            </a:pPr>
            <a:r>
              <a:rPr lang="en-US" dirty="0" smtClean="0"/>
              <a:t>What else could you ask?</a:t>
            </a:r>
          </a:p>
          <a:p>
            <a:pPr marL="228600" indent="-228600">
              <a:buFontTx/>
              <a:buNone/>
            </a:pPr>
            <a:r>
              <a:rPr lang="en-US" dirty="0" smtClean="0"/>
              <a:t>What could you ask in earlier</a:t>
            </a:r>
            <a:r>
              <a:rPr lang="en-US" baseline="0" dirty="0" smtClean="0"/>
              <a:t> grades? 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not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i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</a:p>
          <a:p>
            <a:pPr>
              <a:buFontTx/>
              <a:buChar char="•"/>
            </a:pPr>
            <a:endParaRPr lang="en-US" i="0" dirty="0" smtClean="0"/>
          </a:p>
          <a:p>
            <a:pPr>
              <a:buFontTx/>
              <a:buChar char="•"/>
            </a:pPr>
            <a:r>
              <a:rPr lang="en-US" i="0" dirty="0" smtClean="0"/>
              <a:t>Discuss Riemann sum terms with negative function values </a:t>
            </a:r>
          </a:p>
          <a:p>
            <a:pPr>
              <a:buFontTx/>
              <a:buChar char="•"/>
            </a:pPr>
            <a:endParaRPr lang="en-US" i="0" dirty="0" smtClean="0"/>
          </a:p>
          <a:p>
            <a:pPr>
              <a:buFontTx/>
              <a:buChar char="•"/>
            </a:pPr>
            <a:r>
              <a:rPr lang="en-US" i="0" dirty="0" smtClean="0"/>
              <a:t>Area “below the graph” </a:t>
            </a:r>
            <a:endParaRPr lang="en-US" i="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i="0" dirty="0" smtClean="0"/>
              <a:t>C may or may be an endpoint</a:t>
            </a:r>
            <a:endParaRPr lang="en-US" i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D6DC5-6864-4FAF-8B38-A3190951F16E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Winplot Concavity Demo 2</a:t>
            </a:r>
          </a:p>
          <a:p>
            <a:r>
              <a:rPr lang="en-US" dirty="0" smtClean="0"/>
              <a:t>Demo 3 any function</a:t>
            </a:r>
          </a:p>
          <a:p>
            <a:r>
              <a:rPr lang="en-US" dirty="0" smtClean="0"/>
              <a:t>Demo 4 linked windows’</a:t>
            </a:r>
          </a:p>
          <a:p>
            <a:r>
              <a:rPr lang="en-US" dirty="0" smtClean="0"/>
              <a:t>Demo 5 Is the examples used in the slides above.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2010 Above</a:t>
            </a:r>
          </a:p>
          <a:p>
            <a:endParaRPr lang="en-US" dirty="0" smtClean="0"/>
          </a:p>
          <a:p>
            <a:r>
              <a:rPr lang="en-US" dirty="0" smtClean="0"/>
              <a:t>2011 AB 4</a:t>
            </a:r>
          </a:p>
          <a:p>
            <a:endParaRPr lang="en-US" dirty="0" smtClean="0"/>
          </a:p>
          <a:p>
            <a:r>
              <a:rPr lang="en-US" dirty="0" smtClean="0"/>
              <a:t>2010 AB 3 Amusement Park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questions with graphs in stem and/or answers </a:t>
            </a:r>
          </a:p>
          <a:p>
            <a:endParaRPr lang="en-US" dirty="0" smtClean="0"/>
          </a:p>
          <a:p>
            <a:r>
              <a:rPr lang="en-US" dirty="0" smtClean="0"/>
              <a:t>2008 10 questions = 12 points = 26.7%</a:t>
            </a:r>
          </a:p>
          <a:p>
            <a:endParaRPr lang="en-US" dirty="0" smtClean="0"/>
          </a:p>
          <a:p>
            <a:r>
              <a:rPr lang="en-US" dirty="0" smtClean="0"/>
              <a:t>2003  7, 10, 13, 21, 22, 77, 79, 85, 88,    9 questions = 11</a:t>
            </a:r>
            <a:r>
              <a:rPr lang="en-US" baseline="0" dirty="0" smtClean="0"/>
              <a:t> points = 24.0%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Be aware</a:t>
            </a:r>
            <a:r>
              <a:rPr lang="en-US" baseline="0" dirty="0" smtClean="0"/>
              <a:t> that your textbook does not group these ides and others in one section. They are spread thru your book therefore  [bullet 1]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Better yet [bullet 2]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Extend and adapt the questions [bullet 3]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Stress writing from day 1, algebra 1 [bullet 4]</a:t>
            </a:r>
          </a:p>
          <a:p>
            <a:pPr marL="228600" indent="-228600">
              <a:buAutoNum type="arabicPeriod"/>
            </a:pPr>
            <a:r>
              <a:rPr lang="en-US" dirty="0" smtClean="0"/>
              <a:t>Use these to pull the disparate ideas</a:t>
            </a:r>
            <a:r>
              <a:rPr lang="en-US" baseline="0" dirty="0" smtClean="0"/>
              <a:t> together [bullet 5]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D207C-EE0A-46C2-9B0C-D468859DEE92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E2F238-9569-40D4-9CC1-E9B9C4AF3B1B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8F38225-61A0-4CAD-9BC8-28FA3163A6D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DBA37-A938-4673-B6D0-EADE2594355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88479-7876-4FF4-B2CE-01D43A3092A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7669A-9BC2-4FCD-822C-7286D23694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45B41-FFEA-4641-BA6B-0B7D6E0B17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62B28-B2B3-470D-8E1B-912230EAB66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03175-97C0-4970-8A38-6D9C7AFE89A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AB535-E9E3-4693-AD52-ADDF081BD19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18405-1CF8-4824-BEF3-15ABD71F912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FA4B4-A39E-4708-8191-433B18639DC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A2CDF-6078-4455-B93F-98A8370A0C3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050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16413" y="6400800"/>
            <a:ext cx="2084387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914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fld id="{4F4D5A59-3392-417A-A74D-3BB70A4149A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954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7576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9050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316413" y="6400800"/>
            <a:ext cx="2084387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391400" y="6400800"/>
            <a:ext cx="1371600" cy="457200"/>
          </a:xfrm>
        </p:spPr>
        <p:txBody>
          <a:bodyPr/>
          <a:lstStyle>
            <a:lvl1pPr>
              <a:defRPr/>
            </a:lvl1pPr>
          </a:lstStyle>
          <a:p>
            <a:fld id="{46916495-D078-4CA8-B7E5-6C834408AB6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292BFF2A-0AC5-4EA1-8F02-80227680672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.emf"/><Relationship Id="rId5" Type="http://schemas.openxmlformats.org/officeDocument/2006/relationships/hyperlink" Target="../../../../Desktop/Concavity%20Demo%202%20A.wp2" TargetMode="External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6.e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6.bin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16.e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16.e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5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Desktop/2008%20AB%20all%20MC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lnmcmullin@aol.com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inyurl.com/Rogawski" TargetMode="External"/><Relationship Id="rId4" Type="http://schemas.openxmlformats.org/officeDocument/2006/relationships/hyperlink" Target="http://www.linmcmullin.net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1490" y="1339850"/>
            <a:ext cx="8001000" cy="1563370"/>
          </a:xfrm>
        </p:spPr>
        <p:txBody>
          <a:bodyPr/>
          <a:lstStyle/>
          <a:p>
            <a:r>
              <a:rPr lang="en-US" sz="3200" dirty="0" smtClean="0"/>
              <a:t>Here’s the Graph of the Derivative ….</a:t>
            </a:r>
            <a:br>
              <a:rPr lang="en-US" sz="3200" dirty="0" smtClean="0"/>
            </a:br>
            <a:r>
              <a:rPr lang="en-US" sz="3200" dirty="0" smtClean="0"/>
              <a:t>Tell me About the Function </a:t>
            </a:r>
            <a:endParaRPr lang="en-US" sz="3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07014" y="4103370"/>
            <a:ext cx="5781804" cy="1781864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b="1" dirty="0"/>
              <a:t>Lin </a:t>
            </a:r>
            <a:r>
              <a:rPr lang="en-US" b="1" dirty="0" smtClean="0"/>
              <a:t>McMullin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b="1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b="1" i="1" dirty="0" smtClean="0"/>
              <a:t>Calculus for AP*</a:t>
            </a:r>
            <a:r>
              <a:rPr lang="en-US" sz="2000" b="1" dirty="0" smtClean="0"/>
              <a:t> </a:t>
            </a:r>
            <a:r>
              <a:rPr lang="en-US" sz="2000" b="1" dirty="0" smtClean="0"/>
              <a:t>by Rogawski and </a:t>
            </a:r>
            <a:r>
              <a:rPr lang="en-US" sz="2000" b="1" dirty="0" smtClean="0"/>
              <a:t>Cannon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000" b="1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b="1" dirty="0" smtClean="0"/>
              <a:t>Webinar February 15, 2012</a:t>
            </a:r>
            <a:r>
              <a:rPr lang="en-US" b="1" i="1" dirty="0" smtClean="0"/>
              <a:t> </a:t>
            </a:r>
            <a:endParaRPr lang="en-US" b="1" i="1" dirty="0"/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10" y="274638"/>
            <a:ext cx="6549390" cy="1143000"/>
          </a:xfrm>
        </p:spPr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Free-response Questions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531620" y="1535113"/>
            <a:ext cx="2965768" cy="639762"/>
          </a:xfrm>
        </p:spPr>
        <p:txBody>
          <a:bodyPr/>
          <a:lstStyle/>
          <a:p>
            <a:pPr algn="ctr"/>
            <a:r>
              <a:rPr lang="en-US" dirty="0" smtClean="0"/>
              <a:t>Standard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1620" y="2300605"/>
            <a:ext cx="3486150" cy="325388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Area – Volume</a:t>
            </a:r>
          </a:p>
          <a:p>
            <a:r>
              <a:rPr lang="en-US" dirty="0" smtClean="0"/>
              <a:t>Differential Equation</a:t>
            </a:r>
          </a:p>
          <a:p>
            <a:r>
              <a:rPr lang="en-US" dirty="0" smtClean="0"/>
              <a:t>Functions </a:t>
            </a:r>
          </a:p>
          <a:p>
            <a:r>
              <a:rPr lang="en-US" dirty="0" smtClean="0"/>
              <a:t>Power Series (BC)</a:t>
            </a:r>
          </a:p>
          <a:p>
            <a:r>
              <a:rPr lang="en-US" dirty="0" smtClean="0"/>
              <a:t>Polar, Parametric &amp; Vector (BC) 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5227955" y="1535113"/>
            <a:ext cx="3150235" cy="639762"/>
          </a:xfrm>
        </p:spPr>
        <p:txBody>
          <a:bodyPr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4"/>
          </p:nvPr>
        </p:nvSpPr>
        <p:spPr>
          <a:xfrm>
            <a:off x="5205095" y="2312035"/>
            <a:ext cx="3350430" cy="322300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Rate / Accumulation</a:t>
            </a:r>
          </a:p>
          <a:p>
            <a:r>
              <a:rPr lang="en-US" dirty="0" smtClean="0"/>
              <a:t>Particle Motion</a:t>
            </a:r>
          </a:p>
          <a:p>
            <a:r>
              <a:rPr lang="en-US" dirty="0" smtClean="0"/>
              <a:t>Table Stem</a:t>
            </a:r>
          </a:p>
          <a:p>
            <a:r>
              <a:rPr lang="en-US" b="1" dirty="0" smtClean="0"/>
              <a:t>Graph Stems </a:t>
            </a:r>
          </a:p>
          <a:p>
            <a:r>
              <a:rPr lang="en-US" dirty="0" smtClean="0"/>
              <a:t>Family/Generic  Functions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2011 AB 4</a:t>
            </a:r>
            <a:endParaRPr lang="en-US" dirty="0"/>
          </a:p>
        </p:txBody>
      </p:sp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5424" y="1966913"/>
            <a:ext cx="7485997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69365" y="2056508"/>
          <a:ext cx="6474244" cy="2408486"/>
        </p:xfrm>
        <a:graphic>
          <a:graphicData uri="http://schemas.openxmlformats.org/drawingml/2006/table">
            <a:tbl>
              <a:tblPr/>
              <a:tblGrid>
                <a:gridCol w="2446096"/>
                <a:gridCol w="1342716"/>
                <a:gridCol w="1342716"/>
                <a:gridCol w="1342716"/>
              </a:tblGrid>
              <a:tr h="228065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latin typeface="Calibri"/>
                          <a:ea typeface="Calibri"/>
                          <a:cs typeface="Times New Roman"/>
                        </a:rPr>
                        <a:t>2011  AB </a:t>
                      </a: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4 / BC 4 The graph of the derivative   Stem: Graph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(a) </a:t>
                      </a:r>
                      <a:r>
                        <a:rPr lang="en-US" sz="1100" i="1" dirty="0">
                          <a:latin typeface="Calibri"/>
                          <a:ea typeface="Calibri"/>
                          <a:cs typeface="Times New Roman"/>
                        </a:rPr>
                        <a:t>f </a:t>
                      </a: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defined by integral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     FTC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    Evaluate from </a:t>
                      </a:r>
                      <a:r>
                        <a:rPr lang="en-US" sz="1100" dirty="0" smtClean="0">
                          <a:latin typeface="Calibri"/>
                          <a:ea typeface="Calibri"/>
                          <a:cs typeface="Times New Roman"/>
                        </a:rPr>
                        <a:t>graph </a:t>
                      </a:r>
                      <a:r>
                        <a:rPr lang="en-US" sz="1100" i="1" dirty="0" smtClean="0">
                          <a:latin typeface="Calibri"/>
                          <a:ea typeface="Calibri"/>
                          <a:cs typeface="Times New Roman"/>
                        </a:rPr>
                        <a:t>g, g</a:t>
                      </a:r>
                      <a:r>
                        <a:rPr lang="en-US" sz="1100" i="0" dirty="0" smtClean="0">
                          <a:latin typeface="Calibri"/>
                          <a:ea typeface="Calibri"/>
                          <a:cs typeface="Times New Roman"/>
                        </a:rPr>
                        <a:t>' (and </a:t>
                      </a:r>
                      <a:r>
                        <a:rPr lang="en-US" sz="1100" i="1" dirty="0" smtClean="0">
                          <a:latin typeface="Calibri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1100" i="0" dirty="0" smtClean="0">
                          <a:latin typeface="Calibri"/>
                          <a:ea typeface="Calibri"/>
                          <a:cs typeface="Times New Roman"/>
                        </a:rPr>
                        <a:t>'')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(b) max/min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4.3, 4.7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(3.6)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      Justify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(c) POI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     Give reason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(d) Average ROC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(P1)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     MVT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05475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847850" y="1463993"/>
            <a:ext cx="7010400" cy="4572000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1996 AB 1</a:t>
            </a:r>
            <a:endParaRPr lang="en-US" sz="1800" dirty="0"/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5" cstate="print"/>
          <a:srcRect t="236"/>
          <a:stretch>
            <a:fillRect/>
          </a:stretch>
        </p:blipFill>
        <p:spPr bwMode="auto">
          <a:xfrm>
            <a:off x="2167177" y="1792594"/>
            <a:ext cx="5974434" cy="382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 cstate="print"/>
          <a:srcRect t="14589" b="15636"/>
          <a:stretch>
            <a:fillRect/>
          </a:stretch>
        </p:blipFill>
        <p:spPr bwMode="auto">
          <a:xfrm>
            <a:off x="2186227" y="2324100"/>
            <a:ext cx="5974434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211971" name="Equation" r:id="rId5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847850" y="1463993"/>
            <a:ext cx="7010400" cy="4572000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1996 AB 1</a:t>
            </a:r>
            <a:endParaRPr lang="en-US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3009900" y="2686048"/>
            <a:ext cx="971550" cy="5909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3381375" y="3162300"/>
            <a:ext cx="4686300" cy="1399782"/>
            <a:chOff x="3381375" y="3162300"/>
            <a:chExt cx="4686300" cy="1399782"/>
          </a:xfrm>
        </p:grpSpPr>
        <p:sp>
          <p:nvSpPr>
            <p:cNvPr id="12" name="TextBox 11"/>
            <p:cNvSpPr txBox="1"/>
            <p:nvPr/>
          </p:nvSpPr>
          <p:spPr>
            <a:xfrm>
              <a:off x="6762751" y="4248150"/>
              <a:ext cx="1304924" cy="313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Local Min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H="1">
              <a:off x="3381375" y="3419475"/>
              <a:ext cx="466725" cy="295275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 flipV="1">
              <a:off x="6581775" y="3848100"/>
              <a:ext cx="666750" cy="438151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762376" y="3162300"/>
              <a:ext cx="1304924" cy="313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Local Max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343151" y="2600325"/>
            <a:ext cx="5448299" cy="385763"/>
            <a:chOff x="2343151" y="2600325"/>
            <a:chExt cx="5448299" cy="385763"/>
          </a:xfrm>
        </p:grpSpPr>
        <p:sp>
          <p:nvSpPr>
            <p:cNvPr id="8" name="TextBox 7"/>
            <p:cNvSpPr txBox="1"/>
            <p:nvPr/>
          </p:nvSpPr>
          <p:spPr>
            <a:xfrm>
              <a:off x="6486526" y="2600325"/>
              <a:ext cx="1304924" cy="313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Increasing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33876" y="2600325"/>
              <a:ext cx="1495424" cy="313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Decreasing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43151" y="2600325"/>
              <a:ext cx="1304924" cy="3139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Increasing</a:t>
              </a:r>
              <a:endParaRPr lang="en-US" dirty="0"/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2714625" y="2981325"/>
              <a:ext cx="619125" cy="1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3352800" y="2976563"/>
              <a:ext cx="3124200" cy="9525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69" name="Straight Arrow Connector 68"/>
            <p:cNvCxnSpPr/>
            <p:nvPr/>
          </p:nvCxnSpPr>
          <p:spPr bwMode="auto">
            <a:xfrm>
              <a:off x="6486525" y="2981325"/>
              <a:ext cx="619125" cy="1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80" name="Group 79"/>
          <p:cNvGrpSpPr/>
          <p:nvPr/>
        </p:nvGrpSpPr>
        <p:grpSpPr>
          <a:xfrm>
            <a:off x="3381375" y="2647950"/>
            <a:ext cx="4914900" cy="2431006"/>
            <a:chOff x="3381375" y="2647950"/>
            <a:chExt cx="4914900" cy="2431006"/>
          </a:xfrm>
        </p:grpSpPr>
        <p:grpSp>
          <p:nvGrpSpPr>
            <p:cNvPr id="75" name="Group 74"/>
            <p:cNvGrpSpPr/>
            <p:nvPr/>
          </p:nvGrpSpPr>
          <p:grpSpPr>
            <a:xfrm>
              <a:off x="3819526" y="2647950"/>
              <a:ext cx="4476749" cy="2431006"/>
              <a:chOff x="3819526" y="2647950"/>
              <a:chExt cx="4476749" cy="2431006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7086601" y="4543425"/>
                <a:ext cx="1209674" cy="53553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Absolute Minimum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819526" y="2647950"/>
                <a:ext cx="1209674" cy="53553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Absolute Maximum</a:t>
                </a:r>
              </a:p>
            </p:txBody>
          </p:sp>
        </p:grpSp>
        <p:cxnSp>
          <p:nvCxnSpPr>
            <p:cNvPr id="77" name="Straight Arrow Connector 76"/>
            <p:cNvCxnSpPr/>
            <p:nvPr/>
          </p:nvCxnSpPr>
          <p:spPr bwMode="auto">
            <a:xfrm flipH="1">
              <a:off x="3381375" y="3133725"/>
              <a:ext cx="828675" cy="561975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9" name="Straight Arrow Connector 78"/>
            <p:cNvCxnSpPr/>
            <p:nvPr/>
          </p:nvCxnSpPr>
          <p:spPr bwMode="auto">
            <a:xfrm flipH="1" flipV="1">
              <a:off x="6610350" y="3857625"/>
              <a:ext cx="561975" cy="752475"/>
            </a:xfrm>
            <a:prstGeom prst="straightConnector1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93" name="Group 92"/>
          <p:cNvGrpSpPr/>
          <p:nvPr/>
        </p:nvGrpSpPr>
        <p:grpSpPr>
          <a:xfrm>
            <a:off x="2562226" y="3248418"/>
            <a:ext cx="4476749" cy="2438007"/>
            <a:chOff x="2562226" y="3257943"/>
            <a:chExt cx="4476749" cy="2438007"/>
          </a:xfrm>
        </p:grpSpPr>
        <p:grpSp>
          <p:nvGrpSpPr>
            <p:cNvPr id="60" name="Group 59"/>
            <p:cNvGrpSpPr/>
            <p:nvPr/>
          </p:nvGrpSpPr>
          <p:grpSpPr>
            <a:xfrm>
              <a:off x="2562226" y="3257943"/>
              <a:ext cx="4476749" cy="2438007"/>
              <a:chOff x="2562226" y="3190875"/>
              <a:chExt cx="4476749" cy="2438007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6410326" y="5314950"/>
                <a:ext cx="542923" cy="3139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Up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057776" y="5314950"/>
                <a:ext cx="781049" cy="3139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Down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2562226" y="3190875"/>
                <a:ext cx="4476749" cy="2438007"/>
                <a:chOff x="2562226" y="3190875"/>
                <a:chExt cx="4476749" cy="2438007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6391276" y="4791075"/>
                  <a:ext cx="647699" cy="313932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POI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5429251" y="3190875"/>
                  <a:ext cx="647699" cy="313932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POI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2781301" y="4572000"/>
                  <a:ext cx="647699" cy="313932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POI</a:t>
                  </a: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 bwMode="auto">
                <a:xfrm flipH="1">
                  <a:off x="4943475" y="3486150"/>
                  <a:ext cx="466725" cy="171057"/>
                </a:xfrm>
                <a:prstGeom prst="straightConnector1">
                  <a:avLst/>
                </a:prstGeom>
                <a:solidFill>
                  <a:srgbClr val="C0C0C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21" name="Straight Arrow Connector 20"/>
                <p:cNvCxnSpPr>
                  <a:stCxn id="13" idx="1"/>
                </p:cNvCxnSpPr>
                <p:nvPr/>
              </p:nvCxnSpPr>
              <p:spPr bwMode="auto">
                <a:xfrm flipH="1" flipV="1">
                  <a:off x="6076950" y="4810125"/>
                  <a:ext cx="314326" cy="137916"/>
                </a:xfrm>
                <a:prstGeom prst="straightConnector1">
                  <a:avLst/>
                </a:prstGeom>
                <a:solidFill>
                  <a:srgbClr val="C0C0C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 bwMode="auto">
                <a:xfrm flipV="1">
                  <a:off x="3409950" y="4647807"/>
                  <a:ext cx="409575" cy="109734"/>
                </a:xfrm>
                <a:prstGeom prst="straightConnector1">
                  <a:avLst/>
                </a:prstGeom>
                <a:solidFill>
                  <a:srgbClr val="C0C0C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37" name="TextBox 36"/>
                <p:cNvSpPr txBox="1"/>
                <p:nvPr/>
              </p:nvSpPr>
              <p:spPr>
                <a:xfrm>
                  <a:off x="4105276" y="5314950"/>
                  <a:ext cx="542923" cy="313932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Up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62226" y="5314950"/>
                  <a:ext cx="781049" cy="313932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Down</a:t>
                  </a:r>
                </a:p>
              </p:txBody>
            </p:sp>
          </p:grpSp>
        </p:grpSp>
        <p:cxnSp>
          <p:nvCxnSpPr>
            <p:cNvPr id="82" name="Straight Connector 81"/>
            <p:cNvCxnSpPr/>
            <p:nvPr/>
          </p:nvCxnSpPr>
          <p:spPr bwMode="auto">
            <a:xfrm flipH="1">
              <a:off x="3838576" y="3743325"/>
              <a:ext cx="19049" cy="1952625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flipH="1">
              <a:off x="6000751" y="3781425"/>
              <a:ext cx="9524" cy="1914525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flipH="1">
              <a:off x="4914901" y="3762375"/>
              <a:ext cx="19049" cy="1933575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302598" y="2003582"/>
          <a:ext cx="6096000" cy="360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 &amp; Number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Zero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2003  AB 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2004  AB 5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2006  AB 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22.0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2008  AB 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  AB 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4.67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  AB 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  AB 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  AB 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2.44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60771" name="Equation" r:id="rId4" imgW="469696" imgH="215806" progId="Equation.DSMT4">
              <p:embed/>
            </p:oleObj>
          </a:graphicData>
        </a:graphic>
      </p:graphicFrame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5" cstate="print"/>
          <a:srcRect t="19825" b="16450"/>
          <a:stretch>
            <a:fillRect/>
          </a:stretch>
        </p:blipFill>
        <p:spPr bwMode="auto">
          <a:xfrm>
            <a:off x="2265521" y="1652937"/>
            <a:ext cx="5974434" cy="244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6" name="Picture 8"/>
          <p:cNvPicPr>
            <a:picLocks noChangeAspect="1" noChangeArrowheads="1"/>
          </p:cNvPicPr>
          <p:nvPr/>
        </p:nvPicPr>
        <p:blipFill>
          <a:blip r:embed="rId6" cstate="print"/>
          <a:srcRect t="37059" b="37647"/>
          <a:stretch>
            <a:fillRect/>
          </a:stretch>
        </p:blipFill>
        <p:spPr bwMode="auto">
          <a:xfrm>
            <a:off x="2023110" y="4286250"/>
            <a:ext cx="6183630" cy="98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33123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33550" y="1612583"/>
            <a:ext cx="7010400" cy="328043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Method 1</a:t>
            </a:r>
            <a:r>
              <a:rPr lang="en-US" dirty="0" smtClean="0"/>
              <a:t> </a:t>
            </a:r>
            <a:r>
              <a:rPr lang="en-US" b="1" dirty="0" smtClean="0"/>
              <a:t>Think Tangent Line </a:t>
            </a:r>
          </a:p>
          <a:p>
            <a:r>
              <a:rPr lang="en-US" dirty="0" smtClean="0"/>
              <a:t>The derivative is the slope of the tangent line and we see the graph mimics the tangent line, so we turn that around and use these ideas ….</a:t>
            </a:r>
          </a:p>
          <a:p>
            <a:r>
              <a:rPr lang="en-US" dirty="0" err="1" smtClean="0"/>
              <a:t>Rogawski</a:t>
            </a:r>
            <a:r>
              <a:rPr lang="en-US" dirty="0" smtClean="0"/>
              <a:t> §4.4 First Applet </a:t>
            </a:r>
          </a:p>
          <a:p>
            <a:r>
              <a:rPr lang="en-US" dirty="0" smtClean="0"/>
              <a:t>Winplot Demo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34147" name="Equation" r:id="rId4" imgW="469696" imgH="215806" progId="Equation.DSMT4">
              <p:embed/>
            </p:oleObj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71252" y="1825065"/>
          <a:ext cx="60960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6772"/>
                <a:gridCol w="37792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Feature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Conclusion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&gt; </a:t>
                      </a:r>
                      <a:r>
                        <a:rPr lang="en-US" dirty="0" smtClean="0"/>
                        <a:t>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increasing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&lt; </a:t>
                      </a:r>
                      <a:r>
                        <a:rPr lang="en-US" dirty="0" smtClean="0"/>
                        <a:t>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decreasing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changes  - to 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a local minimum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changes + to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a local maximum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increasing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concave up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</a:t>
                      </a:r>
                      <a:r>
                        <a:rPr lang="en-US" dirty="0" smtClean="0"/>
                        <a:t> decreasing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concave down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extreme values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points of inflection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Justifications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93539" name="Equation" r:id="rId4" imgW="469696" imgH="215806" progId="Equation.DSMT4">
              <p:embed/>
            </p:oleObj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71252" y="1825065"/>
          <a:ext cx="60960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84408"/>
                <a:gridCol w="31115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Conclusion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Justification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increasing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&gt; </a:t>
                      </a:r>
                      <a:r>
                        <a:rPr lang="en-US" dirty="0" smtClean="0"/>
                        <a:t>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decreasing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&lt; </a:t>
                      </a:r>
                      <a:r>
                        <a:rPr lang="en-US" dirty="0" smtClean="0"/>
                        <a:t>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a local minimum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changes  - to +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a local maximum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changes + to -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concave 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increasing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is concave 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</a:t>
                      </a:r>
                      <a:r>
                        <a:rPr lang="en-US" dirty="0" smtClean="0"/>
                        <a:t> decreasing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y</a:t>
                      </a:r>
                      <a:r>
                        <a:rPr lang="en-US" dirty="0" smtClean="0"/>
                        <a:t> has points of inflection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y' </a:t>
                      </a:r>
                      <a:r>
                        <a:rPr lang="en-US" dirty="0" smtClean="0"/>
                        <a:t>extreme values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79203" name="Equation" r:id="rId4" imgW="469696" imgH="215806" progId="Equation.DSMT4">
              <p:embed/>
            </p:oleObj>
          </a:graphicData>
        </a:graphic>
      </p:graphicFrame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7106" y="1315422"/>
            <a:ext cx="6661085" cy="510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828800" y="1343608"/>
            <a:ext cx="1324947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2009 AB 1</a:t>
            </a:r>
            <a:endParaRPr lang="en-US" sz="1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80227" name="Equation" r:id="rId4" imgW="469696" imgH="215806" progId="Equation.DSMT4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28800" y="1343608"/>
            <a:ext cx="1324947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2006 AB 3</a:t>
            </a:r>
            <a:endParaRPr lang="en-US" sz="1400" dirty="0"/>
          </a:p>
        </p:txBody>
      </p:sp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8009" y="1769804"/>
            <a:ext cx="7203740" cy="402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37223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33550" y="1612583"/>
            <a:ext cx="7010400" cy="45720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Method 2</a:t>
            </a:r>
            <a:r>
              <a:rPr lang="en-US" b="1" dirty="0" smtClean="0"/>
              <a:t> Accumulation</a:t>
            </a:r>
            <a:endParaRPr lang="en-US" b="1" i="1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given might include the graph of         and ask about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Here we use the Fundamental Theorem of Calculus to see that                      with the initial condition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989907" y="3525137"/>
          <a:ext cx="3937318" cy="845598"/>
        </p:xfrm>
        <a:graphic>
          <a:graphicData uri="http://schemas.openxmlformats.org/presentationml/2006/ole">
            <p:oleObj spid="_x0000_s137224" name="Equation" r:id="rId5" imgW="1536700" imgH="33020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186766" y="2735049"/>
          <a:ext cx="588501" cy="435927"/>
        </p:xfrm>
        <a:graphic>
          <a:graphicData uri="http://schemas.openxmlformats.org/presentationml/2006/ole">
            <p:oleObj spid="_x0000_s137225" name="Equation" r:id="rId6" imgW="342751" imgH="253890" progId="Equation.DSMT4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914736" y="5100168"/>
          <a:ext cx="1663700" cy="431800"/>
        </p:xfrm>
        <a:graphic>
          <a:graphicData uri="http://schemas.openxmlformats.org/presentationml/2006/ole">
            <p:oleObj spid="_x0000_s137226" name="Equation" r:id="rId7" imgW="1663700" imgH="43180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433917" y="5465312"/>
          <a:ext cx="1104900" cy="482600"/>
        </p:xfrm>
        <a:graphic>
          <a:graphicData uri="http://schemas.openxmlformats.org/presentationml/2006/ole">
            <p:oleObj spid="_x0000_s137227" name="Equation" r:id="rId8" imgW="1104900" imgH="482600" progId="Equation.DSMT4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45419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33550" y="1612583"/>
            <a:ext cx="7010400" cy="4572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1" name="Picture 10"/>
          <p:cNvPicPr/>
          <p:nvPr/>
        </p:nvPicPr>
        <p:blipFill>
          <a:blip r:embed="rId5" cstate="print"/>
          <a:srcRect b="12554"/>
          <a:stretch>
            <a:fillRect/>
          </a:stretch>
        </p:blipFill>
        <p:spPr bwMode="auto">
          <a:xfrm>
            <a:off x="4932847" y="1489263"/>
            <a:ext cx="3395663" cy="263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073323" y="1650152"/>
          <a:ext cx="2540000" cy="596900"/>
        </p:xfrm>
        <a:graphic>
          <a:graphicData uri="http://schemas.openxmlformats.org/presentationml/2006/ole">
            <p:oleObj spid="_x0000_s145420" name="Equation" r:id="rId6" imgW="2540000" imgH="596900" progId="Equation.DSMT4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7301337" y="2081936"/>
          <a:ext cx="914400" cy="381000"/>
        </p:xfrm>
        <a:graphic>
          <a:graphicData uri="http://schemas.openxmlformats.org/presentationml/2006/ole">
            <p:oleObj spid="_x0000_s145421" name="Equation" r:id="rId7" imgW="914400" imgH="381000" progId="Equation.DSMT4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92175" y="2317687"/>
            <a:ext cx="2851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(The graph of </a:t>
            </a:r>
            <a:r>
              <a:rPr lang="en-US" sz="1400" i="1" dirty="0" smtClean="0"/>
              <a:t>f</a:t>
            </a:r>
            <a:r>
              <a:rPr lang="en-US" sz="1400" dirty="0" smtClean="0"/>
              <a:t> consists of a semicircle and two line segments)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236206" y="4517679"/>
            <a:ext cx="62052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Tell me all the usual stuff about the graph of          and explain your reasoning </a:t>
            </a:r>
            <a:r>
              <a:rPr lang="en-US" i="1" u="sng" dirty="0" smtClean="0"/>
              <a:t>without mentioning the derivative or any concepts related to the derivative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6774580" y="4596663"/>
          <a:ext cx="546100" cy="381000"/>
        </p:xfrm>
        <a:graphic>
          <a:graphicData uri="http://schemas.openxmlformats.org/presentationml/2006/ole">
            <p:oleObj spid="_x0000_s145422" name="Equation" r:id="rId8" imgW="545863" imgH="380835" progId="Equation.DSMT4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38243" name="Equation" r:id="rId4" imgW="469696" imgH="215806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05455" y="1653702"/>
            <a:ext cx="207199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 action="ppaction://hlinkfile"/>
              </a:rPr>
              <a:t>Winplot Demo 2</a:t>
            </a:r>
            <a:endParaRPr lang="en-US" dirty="0" smtClean="0"/>
          </a:p>
        </p:txBody>
      </p:sp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6" cstate="print"/>
          <a:srcRect t="10265"/>
          <a:stretch>
            <a:fillRect/>
          </a:stretch>
        </p:blipFill>
        <p:spPr bwMode="auto">
          <a:xfrm>
            <a:off x="3133724" y="2286000"/>
            <a:ext cx="3749395" cy="336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49510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33550" y="1612583"/>
            <a:ext cx="7010400" cy="4572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1" name="Picture 10"/>
          <p:cNvPicPr/>
          <p:nvPr/>
        </p:nvPicPr>
        <p:blipFill>
          <a:blip r:embed="rId5" cstate="print"/>
          <a:srcRect b="12554"/>
          <a:stretch>
            <a:fillRect/>
          </a:stretch>
        </p:blipFill>
        <p:spPr bwMode="auto">
          <a:xfrm>
            <a:off x="3348490" y="3091726"/>
            <a:ext cx="3395663" cy="263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327448" y="1681147"/>
          <a:ext cx="5562600" cy="1295400"/>
        </p:xfrm>
        <a:graphic>
          <a:graphicData uri="http://schemas.openxmlformats.org/presentationml/2006/ole">
            <p:oleObj spid="_x0000_s149511" name="Equation" r:id="rId6" imgW="5562600" imgH="1295400" progId="Equation.DSMT4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540846" y="3919790"/>
          <a:ext cx="914400" cy="381000"/>
        </p:xfrm>
        <a:graphic>
          <a:graphicData uri="http://schemas.openxmlformats.org/presentationml/2006/ole">
            <p:oleObj spid="_x0000_s149512" name="Equation" r:id="rId7" imgW="914400" imgH="381000" progId="Equation.DSMT4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78187" name="Equation" r:id="rId4" imgW="469696" imgH="215806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733550" y="1612583"/>
            <a:ext cx="7010400" cy="4572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cxnSp>
        <p:nvCxnSpPr>
          <p:cNvPr id="17" name="Straight Connector 16"/>
          <p:cNvCxnSpPr/>
          <p:nvPr/>
        </p:nvCxnSpPr>
        <p:spPr bwMode="auto">
          <a:xfrm flipH="1">
            <a:off x="6563762" y="4119327"/>
            <a:ext cx="9054" cy="860079"/>
          </a:xfrm>
          <a:prstGeom prst="line">
            <a:avLst/>
          </a:prstGeom>
          <a:solidFill>
            <a:srgbClr val="C0C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6455121" y="2381061"/>
            <a:ext cx="0" cy="624689"/>
          </a:xfrm>
          <a:prstGeom prst="line">
            <a:avLst/>
          </a:prstGeom>
          <a:solidFill>
            <a:srgbClr val="C0C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7" name="Group 26"/>
          <p:cNvGrpSpPr/>
          <p:nvPr/>
        </p:nvGrpSpPr>
        <p:grpSpPr>
          <a:xfrm>
            <a:off x="2516864" y="1588850"/>
            <a:ext cx="5332491" cy="3888496"/>
            <a:chOff x="2516864" y="1588850"/>
            <a:chExt cx="5332491" cy="3888496"/>
          </a:xfrm>
        </p:grpSpPr>
        <p:pic>
          <p:nvPicPr>
            <p:cNvPr id="11" name="Picture 10"/>
            <p:cNvPicPr/>
            <p:nvPr/>
          </p:nvPicPr>
          <p:blipFill>
            <a:blip r:embed="rId5" cstate="print"/>
            <a:srcRect b="12554"/>
            <a:stretch>
              <a:fillRect/>
            </a:stretch>
          </p:blipFill>
          <p:spPr bwMode="auto">
            <a:xfrm>
              <a:off x="2516864" y="1588850"/>
              <a:ext cx="5332491" cy="38884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685263" y="3279744"/>
            <a:ext cx="330200" cy="241300"/>
          </p:xfrm>
          <a:graphic>
            <a:graphicData uri="http://schemas.openxmlformats.org/presentationml/2006/ole">
              <p:oleObj spid="_x0000_s178188" name="Equation" r:id="rId6" imgW="330057" imgH="241195" progId="Equation.DSMT4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5422837" y="3937947"/>
            <a:ext cx="114300" cy="228600"/>
          </p:xfrm>
          <a:graphic>
            <a:graphicData uri="http://schemas.openxmlformats.org/presentationml/2006/ole">
              <p:oleObj spid="_x0000_s178189" name="Equation" r:id="rId7" imgW="114250" imgH="228501" progId="Equation.DSMT4">
                <p:embed/>
              </p:oleObj>
            </a:graphicData>
          </a:graphic>
        </p:graphicFrame>
        <p:graphicFrame>
          <p:nvGraphicFramePr>
            <p:cNvPr id="178184" name="Object 8"/>
            <p:cNvGraphicFramePr>
              <a:graphicFrameLocks noChangeAspect="1"/>
            </p:cNvGraphicFramePr>
            <p:nvPr/>
          </p:nvGraphicFramePr>
          <p:xfrm>
            <a:off x="6679824" y="4026617"/>
            <a:ext cx="114300" cy="228600"/>
          </p:xfrm>
          <a:graphic>
            <a:graphicData uri="http://schemas.openxmlformats.org/presentationml/2006/ole">
              <p:oleObj spid="_x0000_s178190" name="Equation" r:id="rId8" imgW="114250" imgH="228501" progId="Equation.DSMT4">
                <p:embed/>
              </p:oleObj>
            </a:graphicData>
          </a:graphic>
        </p:graphicFrame>
        <p:graphicFrame>
          <p:nvGraphicFramePr>
            <p:cNvPr id="178185" name="Object 9"/>
            <p:cNvGraphicFramePr>
              <a:graphicFrameLocks noChangeAspect="1"/>
            </p:cNvGraphicFramePr>
            <p:nvPr/>
          </p:nvGraphicFramePr>
          <p:xfrm>
            <a:off x="7259245" y="3456254"/>
            <a:ext cx="114300" cy="228600"/>
          </p:xfrm>
          <a:graphic>
            <a:graphicData uri="http://schemas.openxmlformats.org/presentationml/2006/ole">
              <p:oleObj spid="_x0000_s178191" name="Equation" r:id="rId9" imgW="114250" imgH="228501" progId="Equation.DSMT4">
                <p:embed/>
              </p:oleObj>
            </a:graphicData>
          </a:graphic>
        </p:graphicFrame>
        <p:cxnSp>
          <p:nvCxnSpPr>
            <p:cNvPr id="21" name="Straight Connector 20"/>
            <p:cNvCxnSpPr/>
            <p:nvPr/>
          </p:nvCxnSpPr>
          <p:spPr bwMode="auto">
            <a:xfrm flipH="1">
              <a:off x="6554709" y="3802456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flipH="1">
              <a:off x="7476654" y="2895601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6144911" y="4067408"/>
            <a:ext cx="152400" cy="241300"/>
          </p:xfrm>
          <a:graphic>
            <a:graphicData uri="http://schemas.openxmlformats.org/presentationml/2006/ole">
              <p:oleObj spid="_x0000_s178192" name="Equation" r:id="rId10" imgW="152334" imgH="241195" progId="Equation.DSMT4">
                <p:embed/>
              </p:oleObj>
            </a:graphicData>
          </a:graphic>
        </p:graphicFrame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46443" name="Equation" r:id="rId4" imgW="469696" imgH="215806" progId="Equation.DSMT4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299653" y="1450340"/>
          <a:ext cx="5562600" cy="596900"/>
        </p:xfrm>
        <a:graphic>
          <a:graphicData uri="http://schemas.openxmlformats.org/presentationml/2006/ole">
            <p:oleObj spid="_x0000_s146444" name="Equation" r:id="rId5" imgW="5562600" imgH="596900" progId="Equation.DSMT4">
              <p:embed/>
            </p:oleObj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543550" y="2391410"/>
          <a:ext cx="2948940" cy="3235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154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?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 + </a:t>
                      </a:r>
                      <a:r>
                        <a:rPr lang="en-US" dirty="0" smtClean="0">
                          <a:latin typeface="Symbol" pitchFamily="18" charset="2"/>
                        </a:rPr>
                        <a:t>p</a:t>
                      </a:r>
                      <a:endParaRPr lang="en-US" dirty="0">
                        <a:latin typeface="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 + 2</a:t>
                      </a:r>
                      <a:r>
                        <a:rPr lang="en-US" dirty="0" smtClean="0">
                          <a:latin typeface="Symbol" pitchFamily="18" charset="2"/>
                        </a:rPr>
                        <a:t>p</a:t>
                      </a:r>
                      <a:endParaRPr lang="en-US" dirty="0">
                        <a:latin typeface="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 + 2</a:t>
                      </a:r>
                      <a:r>
                        <a:rPr lang="en-US" dirty="0" smtClean="0">
                          <a:latin typeface="Symbol" pitchFamily="18" charset="2"/>
                        </a:rPr>
                        <a:t>p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–</a:t>
                      </a:r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= </a:t>
                      </a:r>
                      <a:r>
                        <a:rPr lang="en-US" dirty="0" smtClean="0"/>
                        <a:t>7</a:t>
                      </a:r>
                    </a:p>
                    <a:p>
                      <a:pPr algn="ctr"/>
                      <a:r>
                        <a:rPr lang="en-US" dirty="0" smtClean="0"/>
                        <a:t>? = 8 </a:t>
                      </a:r>
                      <a:r>
                        <a:rPr lang="en-US" baseline="0" dirty="0" smtClean="0"/>
                        <a:t>–</a:t>
                      </a:r>
                      <a:r>
                        <a:rPr lang="en-US" dirty="0" smtClean="0"/>
                        <a:t> 2</a:t>
                      </a:r>
                      <a:r>
                        <a:rPr lang="en-US" dirty="0" smtClean="0">
                          <a:latin typeface="Symbol" pitchFamily="18" charset="2"/>
                        </a:rPr>
                        <a:t>p</a:t>
                      </a:r>
                      <a:endParaRPr lang="en-US" b="0" dirty="0">
                        <a:latin typeface="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810694" y="2661717"/>
            <a:ext cx="3331676" cy="2335795"/>
            <a:chOff x="2516864" y="1588850"/>
            <a:chExt cx="5332491" cy="3888496"/>
          </a:xfrm>
        </p:grpSpPr>
        <p:pic>
          <p:nvPicPr>
            <p:cNvPr id="10" name="Picture 9"/>
            <p:cNvPicPr/>
            <p:nvPr/>
          </p:nvPicPr>
          <p:blipFill>
            <a:blip r:embed="rId6" cstate="print"/>
            <a:srcRect b="12554"/>
            <a:stretch>
              <a:fillRect/>
            </a:stretch>
          </p:blipFill>
          <p:spPr bwMode="auto">
            <a:xfrm>
              <a:off x="2516864" y="1588850"/>
              <a:ext cx="5332491" cy="38884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3685263" y="3279744"/>
            <a:ext cx="330200" cy="241300"/>
          </p:xfrm>
          <a:graphic>
            <a:graphicData uri="http://schemas.openxmlformats.org/presentationml/2006/ole">
              <p:oleObj spid="_x0000_s146445" name="Equation" r:id="rId7" imgW="330057" imgH="241195" progId="Equation.DSMT4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5422837" y="3937947"/>
            <a:ext cx="114300" cy="228600"/>
          </p:xfrm>
          <a:graphic>
            <a:graphicData uri="http://schemas.openxmlformats.org/presentationml/2006/ole">
              <p:oleObj spid="_x0000_s146446" name="Equation" r:id="rId8" imgW="114250" imgH="228501" progId="Equation.DSMT4">
                <p:embed/>
              </p:oleObj>
            </a:graphicData>
          </a:graphic>
        </p:graphicFrame>
        <p:graphicFrame>
          <p:nvGraphicFramePr>
            <p:cNvPr id="16" name="Object 8"/>
            <p:cNvGraphicFramePr>
              <a:graphicFrameLocks noChangeAspect="1"/>
            </p:cNvGraphicFramePr>
            <p:nvPr/>
          </p:nvGraphicFramePr>
          <p:xfrm>
            <a:off x="6679824" y="4026617"/>
            <a:ext cx="114300" cy="228600"/>
          </p:xfrm>
          <a:graphic>
            <a:graphicData uri="http://schemas.openxmlformats.org/presentationml/2006/ole">
              <p:oleObj spid="_x0000_s146447" name="Equation" r:id="rId9" imgW="114250" imgH="228501" progId="Equation.DSMT4">
                <p:embed/>
              </p:oleObj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7259245" y="3456254"/>
            <a:ext cx="114300" cy="228600"/>
          </p:xfrm>
          <a:graphic>
            <a:graphicData uri="http://schemas.openxmlformats.org/presentationml/2006/ole">
              <p:oleObj spid="_x0000_s146448" name="Equation" r:id="rId10" imgW="114250" imgH="228501" progId="Equation.DSMT4">
                <p:embed/>
              </p:oleObj>
            </a:graphicData>
          </a:graphic>
        </p:graphicFrame>
        <p:cxnSp>
          <p:nvCxnSpPr>
            <p:cNvPr id="19" name="Straight Connector 18"/>
            <p:cNvCxnSpPr/>
            <p:nvPr/>
          </p:nvCxnSpPr>
          <p:spPr bwMode="auto">
            <a:xfrm flipH="1">
              <a:off x="6554709" y="3802456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H="1">
              <a:off x="7476654" y="2895601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6144911" y="4067408"/>
            <a:ext cx="152400" cy="241300"/>
          </p:xfrm>
          <a:graphic>
            <a:graphicData uri="http://schemas.openxmlformats.org/presentationml/2006/ole">
              <p:oleObj spid="_x0000_s146449" name="Equation" r:id="rId11" imgW="152334" imgH="241195" progId="Equation.DSMT4">
                <p:embed/>
              </p:oleObj>
            </a:graphicData>
          </a:graphic>
        </p:graphicFrame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47466" name="Equation" r:id="rId4" imgW="469696" imgH="215806" progId="Equation.DSMT4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299653" y="1450340"/>
          <a:ext cx="5562600" cy="596900"/>
        </p:xfrm>
        <a:graphic>
          <a:graphicData uri="http://schemas.openxmlformats.org/presentationml/2006/ole">
            <p:oleObj spid="_x0000_s147467" name="Equation" r:id="rId5" imgW="5562600" imgH="596900" progId="Equation.DSMT4">
              <p:embed/>
            </p:oleObj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543550" y="2391410"/>
          <a:ext cx="294894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154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r>
                        <a:rPr lang="en-US" baseline="0" dirty="0" smtClean="0"/>
                        <a:t> – 2</a:t>
                      </a:r>
                      <a:r>
                        <a:rPr lang="en-US" baseline="0" dirty="0" smtClean="0">
                          <a:latin typeface="Symbol" pitchFamily="18" charset="2"/>
                        </a:rPr>
                        <a:t>p</a:t>
                      </a:r>
                      <a:endParaRPr lang="en-US" dirty="0">
                        <a:latin typeface="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 </a:t>
                      </a:r>
                      <a:r>
                        <a:rPr lang="en-US" baseline="0" dirty="0" smtClean="0"/>
                        <a:t>–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latin typeface="Symbol" pitchFamily="18" charset="2"/>
                        </a:rPr>
                        <a:t>p</a:t>
                      </a:r>
                      <a:endParaRPr lang="en-US" dirty="0">
                        <a:latin typeface="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>
                        <a:latin typeface="Euclid Symbol" pitchFamily="18" charset="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– 3 =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 – 1 = 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+ 1 = 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883121" y="2598343"/>
            <a:ext cx="3331676" cy="2335795"/>
            <a:chOff x="2516864" y="1588850"/>
            <a:chExt cx="5332491" cy="3888496"/>
          </a:xfrm>
        </p:grpSpPr>
        <p:pic>
          <p:nvPicPr>
            <p:cNvPr id="10" name="Picture 9"/>
            <p:cNvPicPr/>
            <p:nvPr/>
          </p:nvPicPr>
          <p:blipFill>
            <a:blip r:embed="rId6" cstate="print"/>
            <a:srcRect b="12554"/>
            <a:stretch>
              <a:fillRect/>
            </a:stretch>
          </p:blipFill>
          <p:spPr bwMode="auto">
            <a:xfrm>
              <a:off x="2516864" y="1588850"/>
              <a:ext cx="5332491" cy="38884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3685263" y="3279744"/>
            <a:ext cx="330200" cy="241300"/>
          </p:xfrm>
          <a:graphic>
            <a:graphicData uri="http://schemas.openxmlformats.org/presentationml/2006/ole">
              <p:oleObj spid="_x0000_s147468" name="Equation" r:id="rId7" imgW="330057" imgH="241195" progId="Equation.DSMT4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5422837" y="3937947"/>
            <a:ext cx="114300" cy="228600"/>
          </p:xfrm>
          <a:graphic>
            <a:graphicData uri="http://schemas.openxmlformats.org/presentationml/2006/ole">
              <p:oleObj spid="_x0000_s147469" name="Equation" r:id="rId8" imgW="114250" imgH="228501" progId="Equation.DSMT4">
                <p:embed/>
              </p:oleObj>
            </a:graphicData>
          </a:graphic>
        </p:graphicFrame>
        <p:graphicFrame>
          <p:nvGraphicFramePr>
            <p:cNvPr id="16" name="Object 8"/>
            <p:cNvGraphicFramePr>
              <a:graphicFrameLocks noChangeAspect="1"/>
            </p:cNvGraphicFramePr>
            <p:nvPr/>
          </p:nvGraphicFramePr>
          <p:xfrm>
            <a:off x="6679824" y="4026617"/>
            <a:ext cx="114300" cy="228600"/>
          </p:xfrm>
          <a:graphic>
            <a:graphicData uri="http://schemas.openxmlformats.org/presentationml/2006/ole">
              <p:oleObj spid="_x0000_s147470" name="Equation" r:id="rId9" imgW="114250" imgH="228501" progId="Equation.DSMT4">
                <p:embed/>
              </p:oleObj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7259245" y="3456254"/>
            <a:ext cx="114300" cy="228600"/>
          </p:xfrm>
          <a:graphic>
            <a:graphicData uri="http://schemas.openxmlformats.org/presentationml/2006/ole">
              <p:oleObj spid="_x0000_s147471" name="Equation" r:id="rId10" imgW="114250" imgH="228501" progId="Equation.DSMT4">
                <p:embed/>
              </p:oleObj>
            </a:graphicData>
          </a:graphic>
        </p:graphicFrame>
        <p:cxnSp>
          <p:nvCxnSpPr>
            <p:cNvPr id="19" name="Straight Connector 18"/>
            <p:cNvCxnSpPr/>
            <p:nvPr/>
          </p:nvCxnSpPr>
          <p:spPr bwMode="auto">
            <a:xfrm flipH="1">
              <a:off x="6554709" y="3802456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H="1">
              <a:off x="7476654" y="2895601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6144911" y="4067408"/>
            <a:ext cx="152400" cy="241300"/>
          </p:xfrm>
          <a:graphic>
            <a:graphicData uri="http://schemas.openxmlformats.org/presentationml/2006/ole">
              <p:oleObj spid="_x0000_s147472" name="Equation" r:id="rId11" imgW="152334" imgH="241195" progId="Equation.DSMT4">
                <p:embed/>
              </p:oleObj>
            </a:graphicData>
          </a:graphic>
        </p:graphicFrame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48488" name="Equation" r:id="rId4" imgW="469696" imgH="215806" progId="Equation.DSMT4">
              <p:embed/>
            </p:oleObj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867509" y="1285589"/>
          <a:ext cx="2079807" cy="2926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28779"/>
                <a:gridCol w="1451028"/>
              </a:tblGrid>
              <a:tr h="26617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2</a:t>
                      </a:r>
                      <a:r>
                        <a:rPr lang="en-US" b="1" baseline="0" dirty="0" smtClean="0">
                          <a:latin typeface="Symbol" pitchFamily="18" charset="2"/>
                        </a:rPr>
                        <a:t>p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b="1" baseline="0" dirty="0" smtClean="0">
                          <a:latin typeface="Symbol" pitchFamily="18" charset="2"/>
                        </a:rPr>
                        <a:t>p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288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27839" y="1276589"/>
          <a:ext cx="4526862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96010"/>
                <a:gridCol w="1719336"/>
                <a:gridCol w="16115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Location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Feature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Concavity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(-6, 8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2</a:t>
                      </a:r>
                      <a:r>
                        <a:rPr lang="en-US" sz="1400" b="1" baseline="0" dirty="0" smtClean="0">
                          <a:latin typeface="Symbol" pitchFamily="18" charset="2"/>
                          <a:cs typeface="Times New Roman" pitchFamily="18" charset="0"/>
                        </a:rPr>
                        <a:t>p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Absolute minimum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x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2, 8)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Absolute Maximum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3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(3,3)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Local</a:t>
                      </a:r>
                      <a:r>
                        <a:rPr lang="en-US" sz="1400" baseline="0" dirty="0" smtClean="0"/>
                        <a:t> Minimum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4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Increasing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(4,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Endpoint Maximum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548959" y="4463358"/>
            <a:ext cx="3331676" cy="1946495"/>
            <a:chOff x="2516864" y="2236934"/>
            <a:chExt cx="5332491" cy="3240412"/>
          </a:xfrm>
        </p:grpSpPr>
        <p:pic>
          <p:nvPicPr>
            <p:cNvPr id="10" name="Picture 9"/>
            <p:cNvPicPr/>
            <p:nvPr/>
          </p:nvPicPr>
          <p:blipFill>
            <a:blip r:embed="rId5" cstate="print"/>
            <a:srcRect t="14574" b="12554"/>
            <a:stretch>
              <a:fillRect/>
            </a:stretch>
          </p:blipFill>
          <p:spPr bwMode="auto">
            <a:xfrm>
              <a:off x="2516864" y="2236934"/>
              <a:ext cx="5332491" cy="3240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3685263" y="3279744"/>
            <a:ext cx="330200" cy="241300"/>
          </p:xfrm>
          <a:graphic>
            <a:graphicData uri="http://schemas.openxmlformats.org/presentationml/2006/ole">
              <p:oleObj spid="_x0000_s148489" name="Equation" r:id="rId6" imgW="330057" imgH="241195" progId="Equation.DSMT4">
                <p:embed/>
              </p:oleObj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5422837" y="3937947"/>
            <a:ext cx="114300" cy="228600"/>
          </p:xfrm>
          <a:graphic>
            <a:graphicData uri="http://schemas.openxmlformats.org/presentationml/2006/ole">
              <p:oleObj spid="_x0000_s148490" name="Equation" r:id="rId7" imgW="114250" imgH="228501" progId="Equation.DSMT4">
                <p:embed/>
              </p:oleObj>
            </a:graphicData>
          </a:graphic>
        </p:graphicFrame>
        <p:graphicFrame>
          <p:nvGraphicFramePr>
            <p:cNvPr id="14" name="Object 8"/>
            <p:cNvGraphicFramePr>
              <a:graphicFrameLocks noChangeAspect="1"/>
            </p:cNvGraphicFramePr>
            <p:nvPr/>
          </p:nvGraphicFramePr>
          <p:xfrm>
            <a:off x="6679824" y="4026617"/>
            <a:ext cx="114300" cy="228600"/>
          </p:xfrm>
          <a:graphic>
            <a:graphicData uri="http://schemas.openxmlformats.org/presentationml/2006/ole">
              <p:oleObj spid="_x0000_s148491" name="Equation" r:id="rId8" imgW="114250" imgH="228501" progId="Equation.DSMT4">
                <p:embed/>
              </p:oleObj>
            </a:graphicData>
          </a:graphic>
        </p:graphicFrame>
        <p:graphicFrame>
          <p:nvGraphicFramePr>
            <p:cNvPr id="15" name="Object 9"/>
            <p:cNvGraphicFramePr>
              <a:graphicFrameLocks noChangeAspect="1"/>
            </p:cNvGraphicFramePr>
            <p:nvPr/>
          </p:nvGraphicFramePr>
          <p:xfrm>
            <a:off x="7259245" y="3456254"/>
            <a:ext cx="114300" cy="228600"/>
          </p:xfrm>
          <a:graphic>
            <a:graphicData uri="http://schemas.openxmlformats.org/presentationml/2006/ole">
              <p:oleObj spid="_x0000_s148492" name="Equation" r:id="rId9" imgW="114250" imgH="228501" progId="Equation.DSMT4">
                <p:embed/>
              </p:oleObj>
            </a:graphicData>
          </a:graphic>
        </p:graphicFrame>
        <p:cxnSp>
          <p:nvCxnSpPr>
            <p:cNvPr id="16" name="Straight Connector 15"/>
            <p:cNvCxnSpPr/>
            <p:nvPr/>
          </p:nvCxnSpPr>
          <p:spPr bwMode="auto">
            <a:xfrm flipH="1">
              <a:off x="6554709" y="3802456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H="1">
              <a:off x="7476654" y="2895601"/>
              <a:ext cx="9053" cy="1023041"/>
            </a:xfrm>
            <a:prstGeom prst="line">
              <a:avLst/>
            </a:prstGeom>
            <a:solidFill>
              <a:srgbClr val="C0C0C0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19" name="Object 18"/>
            <p:cNvGraphicFramePr>
              <a:graphicFrameLocks noChangeAspect="1"/>
            </p:cNvGraphicFramePr>
            <p:nvPr/>
          </p:nvGraphicFramePr>
          <p:xfrm>
            <a:off x="6144911" y="4067408"/>
            <a:ext cx="152400" cy="241300"/>
          </p:xfrm>
          <a:graphic>
            <a:graphicData uri="http://schemas.openxmlformats.org/presentationml/2006/ole">
              <p:oleObj spid="_x0000_s148493" name="Equation" r:id="rId10" imgW="152334" imgH="241195" progId="Equation.DSMT4">
                <p:embed/>
              </p:oleObj>
            </a:graphicData>
          </a:graphic>
        </p:graphicFrame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50536" name="Equation" r:id="rId4" imgW="469696" imgH="215806" progId="Equation.DSMT4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345534" y="1303749"/>
          <a:ext cx="4526862" cy="482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96010"/>
                <a:gridCol w="1719336"/>
                <a:gridCol w="16115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Location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Feature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Concavity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6, 8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2</a:t>
                      </a:r>
                      <a:r>
                        <a:rPr lang="en-US" sz="1400" b="1" baseline="0" dirty="0" smtClean="0">
                          <a:latin typeface="Symbol" pitchFamily="18" charset="2"/>
                          <a:cs typeface="Times New Roman" pitchFamily="18" charset="0"/>
                        </a:rPr>
                        <a:t>p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Absolute minimum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x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 8 – </a:t>
                      </a:r>
                      <a:r>
                        <a:rPr lang="en-US" sz="1400" b="1" baseline="0" dirty="0" smtClean="0">
                          <a:latin typeface="Symbol" pitchFamily="18" charset="2"/>
                          <a:cs typeface="Times New Roman" pitchFamily="18" charset="0"/>
                        </a:rPr>
                        <a:t>p)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</a:t>
                      </a:r>
                      <a:r>
                        <a:rPr lang="en-US" sz="1400" baseline="0" dirty="0" smtClean="0"/>
                        <a:t> of Inflection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Down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2, 8)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Absolute Maximum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Down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0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Down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2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Down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(2, 4)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Point</a:t>
                      </a:r>
                      <a:r>
                        <a:rPr lang="en-US" sz="1400" baseline="0" dirty="0" smtClean="0"/>
                        <a:t> of Inflection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b="1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3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Decreasing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(3,3)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Local</a:t>
                      </a:r>
                      <a:r>
                        <a:rPr lang="en-US" sz="1400" baseline="0" dirty="0" smtClean="0"/>
                        <a:t> Minimum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≤  </a:t>
                      </a:r>
                      <a:r>
                        <a:rPr lang="en-US" sz="1400" b="1" i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≤ 4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Increasing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(4,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4)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Endpoint Maximum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986828" y="2263365"/>
            <a:ext cx="3331676" cy="2335795"/>
            <a:chOff x="2516864" y="1588850"/>
            <a:chExt cx="5332491" cy="3888496"/>
          </a:xfrm>
          <a:solidFill>
            <a:schemeClr val="bg1"/>
          </a:solidFill>
        </p:grpSpPr>
        <p:pic>
          <p:nvPicPr>
            <p:cNvPr id="9" name="Picture 8"/>
            <p:cNvPicPr/>
            <p:nvPr/>
          </p:nvPicPr>
          <p:blipFill>
            <a:blip r:embed="rId5" cstate="print"/>
            <a:srcRect b="12554"/>
            <a:stretch>
              <a:fillRect/>
            </a:stretch>
          </p:blipFill>
          <p:spPr bwMode="auto">
            <a:xfrm>
              <a:off x="2516864" y="1588850"/>
              <a:ext cx="5332491" cy="38884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685263" y="3279744"/>
            <a:ext cx="330200" cy="241300"/>
          </p:xfrm>
          <a:graphic>
            <a:graphicData uri="http://schemas.openxmlformats.org/presentationml/2006/ole">
              <p:oleObj spid="_x0000_s150537" name="Equation" r:id="rId6" imgW="330057" imgH="241195" progId="Equation.DSMT4">
                <p:embed/>
              </p:oleObj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5422837" y="3937947"/>
            <a:ext cx="114300" cy="228600"/>
          </p:xfrm>
          <a:graphic>
            <a:graphicData uri="http://schemas.openxmlformats.org/presentationml/2006/ole">
              <p:oleObj spid="_x0000_s150538" name="Equation" r:id="rId7" imgW="114250" imgH="228501" progId="Equation.DSMT4">
                <p:embed/>
              </p:oleObj>
            </a:graphicData>
          </a:graphic>
        </p:graphicFrame>
        <p:graphicFrame>
          <p:nvGraphicFramePr>
            <p:cNvPr id="13" name="Object 8"/>
            <p:cNvGraphicFramePr>
              <a:graphicFrameLocks noChangeAspect="1"/>
            </p:cNvGraphicFramePr>
            <p:nvPr/>
          </p:nvGraphicFramePr>
          <p:xfrm>
            <a:off x="6679824" y="4026617"/>
            <a:ext cx="114300" cy="228600"/>
          </p:xfrm>
          <a:graphic>
            <a:graphicData uri="http://schemas.openxmlformats.org/presentationml/2006/ole">
              <p:oleObj spid="_x0000_s150539" name="Equation" r:id="rId8" imgW="114250" imgH="228501" progId="Equation.DSMT4">
                <p:embed/>
              </p:oleObj>
            </a:graphicData>
          </a:graphic>
        </p:graphicFrame>
        <p:graphicFrame>
          <p:nvGraphicFramePr>
            <p:cNvPr id="14" name="Object 9"/>
            <p:cNvGraphicFramePr>
              <a:graphicFrameLocks noChangeAspect="1"/>
            </p:cNvGraphicFramePr>
            <p:nvPr/>
          </p:nvGraphicFramePr>
          <p:xfrm>
            <a:off x="7259245" y="3456254"/>
            <a:ext cx="114300" cy="228600"/>
          </p:xfrm>
          <a:graphic>
            <a:graphicData uri="http://schemas.openxmlformats.org/presentationml/2006/ole">
              <p:oleObj spid="_x0000_s150540" name="Equation" r:id="rId9" imgW="114250" imgH="228501" progId="Equation.DSMT4">
                <p:embed/>
              </p:oleObj>
            </a:graphicData>
          </a:graphic>
        </p:graphicFrame>
        <p:cxnSp>
          <p:nvCxnSpPr>
            <p:cNvPr id="15" name="Straight Connector 14"/>
            <p:cNvCxnSpPr/>
            <p:nvPr/>
          </p:nvCxnSpPr>
          <p:spPr bwMode="auto">
            <a:xfrm flipH="1">
              <a:off x="6554709" y="3802456"/>
              <a:ext cx="9053" cy="1023041"/>
            </a:xfrm>
            <a:prstGeom prst="line">
              <a:avLst/>
            </a:prstGeom>
            <a:grp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7476654" y="2895601"/>
              <a:ext cx="9053" cy="1023041"/>
            </a:xfrm>
            <a:prstGeom prst="line">
              <a:avLst/>
            </a:prstGeom>
            <a:grp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6144911" y="4067408"/>
            <a:ext cx="152400" cy="241300"/>
          </p:xfrm>
          <a:graphic>
            <a:graphicData uri="http://schemas.openxmlformats.org/presentationml/2006/ole">
              <p:oleObj spid="_x0000_s150541" name="Equation" r:id="rId10" imgW="152334" imgH="241195" progId="Equation.DSMT4">
                <p:embed/>
              </p:oleObj>
            </a:graphicData>
          </a:graphic>
        </p:graphicFrame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Graphing without Derivatives</a:t>
            </a:r>
            <a:endParaRPr lang="en-US" dirty="0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0" y="0"/>
          <a:ext cx="466725" cy="219075"/>
        </p:xfrm>
        <a:graphic>
          <a:graphicData uri="http://schemas.openxmlformats.org/presentationml/2006/ole">
            <p:oleObj spid="_x0000_s151555" name="Equation" r:id="rId4" imgW="469696" imgH="215806" progId="Equation.DSMT4">
              <p:embed/>
            </p:oleObj>
          </a:graphicData>
        </a:graphic>
      </p:graphicFrame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0470" y="1233856"/>
            <a:ext cx="5645589" cy="512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AP Calculus </a:t>
            </a:r>
            <a:br>
              <a:rPr lang="en-US" dirty="0" smtClean="0"/>
            </a:br>
            <a:r>
              <a:rPr lang="en-US" dirty="0" smtClean="0"/>
              <a:t>Graph-stem Questions</a:t>
            </a:r>
            <a:endParaRPr lang="en-US" dirty="0"/>
          </a:p>
        </p:txBody>
      </p:sp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1999" y="1584297"/>
            <a:ext cx="7617122" cy="461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 bwMode="auto">
          <a:xfrm flipV="1">
            <a:off x="4805464" y="1234800"/>
            <a:ext cx="2286000" cy="2295729"/>
          </a:xfrm>
          <a:prstGeom prst="line">
            <a:avLst/>
          </a:prstGeom>
          <a:solidFill>
            <a:srgbClr val="C0C0C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unded Rectangle 9"/>
          <p:cNvSpPr/>
          <p:nvPr/>
        </p:nvSpPr>
        <p:spPr bwMode="auto">
          <a:xfrm>
            <a:off x="1799617" y="5262656"/>
            <a:ext cx="6945549" cy="95331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833563" y="614363"/>
          <a:ext cx="2133600" cy="812800"/>
        </p:xfrm>
        <a:graphic>
          <a:graphicData uri="http://schemas.openxmlformats.org/presentationml/2006/ole">
            <p:oleObj spid="_x0000_s194566" name="Equation" r:id="rId5" imgW="2133600" imgH="812800" progId="Equation.DSMT4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775450" y="1549400"/>
          <a:ext cx="469900" cy="203200"/>
        </p:xfrm>
        <a:graphic>
          <a:graphicData uri="http://schemas.openxmlformats.org/presentationml/2006/ole">
            <p:oleObj spid="_x0000_s194567" name="Equation" r:id="rId6" imgW="469696" imgH="203112" progId="Equation.DSMT4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606550" y="1600200"/>
          <a:ext cx="2540000" cy="863600"/>
        </p:xfrm>
        <a:graphic>
          <a:graphicData uri="http://schemas.openxmlformats.org/presentationml/2006/ole">
            <p:oleObj spid="_x0000_s194568" name="Equation" r:id="rId7" imgW="2539800" imgH="863280" progId="Equation.DSMT4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Multiple-choice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3652837"/>
          </a:xfrm>
        </p:spPr>
        <p:txBody>
          <a:bodyPr numCol="2"/>
          <a:lstStyle/>
          <a:p>
            <a:pPr marL="731520">
              <a:buNone/>
            </a:pPr>
            <a:r>
              <a:rPr lang="en-US" sz="2000" b="1" dirty="0" smtClean="0">
                <a:solidFill>
                  <a:srgbClr val="FF0000"/>
                </a:solidFill>
                <a:hlinkClick r:id="rId3" action="ppaction://hlinkfile"/>
              </a:rPr>
              <a:t>2008 Part 1A</a:t>
            </a:r>
            <a:r>
              <a:rPr lang="en-US" sz="2000" b="1" dirty="0" smtClean="0">
                <a:solidFill>
                  <a:srgbClr val="FF0000"/>
                </a:solidFill>
              </a:rPr>
              <a:t>:</a:t>
            </a:r>
          </a:p>
          <a:p>
            <a:pPr marL="731520">
              <a:buNone/>
            </a:pPr>
            <a:r>
              <a:rPr lang="en-US" sz="2000" dirty="0" smtClean="0"/>
              <a:t>9 – Absolute max/min</a:t>
            </a:r>
          </a:p>
          <a:p>
            <a:pPr marL="731520">
              <a:buNone/>
            </a:pPr>
            <a:r>
              <a:rPr lang="en-US" sz="2000" dirty="0" smtClean="0"/>
              <a:t>10 – Riemann sum</a:t>
            </a:r>
          </a:p>
          <a:p>
            <a:pPr marL="731520">
              <a:buNone/>
            </a:pPr>
            <a:r>
              <a:rPr lang="en-US" sz="2000" dirty="0" smtClean="0"/>
              <a:t>11 – Graph: Indentify graph of derivative </a:t>
            </a:r>
          </a:p>
          <a:p>
            <a:pPr marL="731520">
              <a:buNone/>
            </a:pPr>
            <a:r>
              <a:rPr lang="en-US" sz="2000" dirty="0" smtClean="0"/>
              <a:t>17 – FTC, POI</a:t>
            </a:r>
          </a:p>
          <a:p>
            <a:pPr marL="731520">
              <a:buNone/>
            </a:pPr>
            <a:r>
              <a:rPr lang="en-US" sz="2000" dirty="0" smtClean="0"/>
              <a:t>21 – Increasing (Motion)</a:t>
            </a:r>
          </a:p>
          <a:p>
            <a:pPr marL="731520">
              <a:buNone/>
            </a:pPr>
            <a:r>
              <a:rPr lang="en-US" sz="2000" dirty="0" smtClean="0"/>
              <a:t>27 – Slope Field</a:t>
            </a:r>
          </a:p>
          <a:p>
            <a:pPr marL="731520">
              <a:buNone/>
            </a:pPr>
            <a:endParaRPr lang="en-US" sz="2000" dirty="0" smtClean="0"/>
          </a:p>
          <a:p>
            <a:pPr marL="731520">
              <a:buNone/>
            </a:pPr>
            <a:endParaRPr lang="en-US" sz="2000" dirty="0" smtClean="0"/>
          </a:p>
          <a:p>
            <a:pPr marL="731520">
              <a:buNone/>
            </a:pPr>
            <a:endParaRPr lang="en-US" sz="2000" dirty="0" smtClean="0"/>
          </a:p>
          <a:p>
            <a:pPr marL="73152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2008 Part 1B:</a:t>
            </a:r>
          </a:p>
          <a:p>
            <a:pPr marL="731520">
              <a:buNone/>
            </a:pPr>
            <a:r>
              <a:rPr lang="en-US" sz="2000" dirty="0" smtClean="0"/>
              <a:t>76 – Increasing</a:t>
            </a:r>
          </a:p>
          <a:p>
            <a:pPr marL="731520">
              <a:buNone/>
            </a:pPr>
            <a:r>
              <a:rPr lang="en-US" sz="2000" dirty="0" smtClean="0"/>
              <a:t>77 – Limits </a:t>
            </a:r>
          </a:p>
          <a:p>
            <a:pPr marL="731520">
              <a:buNone/>
            </a:pPr>
            <a:r>
              <a:rPr lang="en-US" sz="2000" dirty="0" smtClean="0"/>
              <a:t>84 – Relative Max/min</a:t>
            </a:r>
          </a:p>
          <a:p>
            <a:pPr marL="731520">
              <a:buNone/>
            </a:pPr>
            <a:r>
              <a:rPr lang="en-US" sz="2000" dirty="0" smtClean="0"/>
              <a:t>86 – Velocity table: identify position graph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9432" y="5334000"/>
            <a:ext cx="437673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2008: 10 questions = 12 points = 26.7%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2003: 9 questions = 10.8 points= 24%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Suggestions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and assign all you can of questions with a graph from you text, from past exams ….</a:t>
            </a:r>
          </a:p>
          <a:p>
            <a:r>
              <a:rPr lang="en-US" dirty="0" smtClean="0"/>
              <a:t>Use released AP questions </a:t>
            </a:r>
          </a:p>
          <a:p>
            <a:r>
              <a:rPr lang="en-US" dirty="0" smtClean="0"/>
              <a:t>Cumulative tests and assignments</a:t>
            </a:r>
          </a:p>
          <a:p>
            <a:r>
              <a:rPr lang="en-US" dirty="0" smtClean="0"/>
              <a:t>Go further with each questions; find other features that can be determined from the graphs you have</a:t>
            </a:r>
          </a:p>
          <a:p>
            <a:r>
              <a:rPr lang="en-US" dirty="0" smtClean="0"/>
              <a:t>Practice justifications; have students explain </a:t>
            </a:r>
            <a:r>
              <a:rPr lang="en-US" i="1" dirty="0" smtClean="0"/>
              <a:t>why</a:t>
            </a:r>
            <a:r>
              <a:rPr lang="en-US" dirty="0" smtClean="0"/>
              <a:t> the graphs have these features</a:t>
            </a:r>
          </a:p>
          <a:p>
            <a:r>
              <a:rPr lang="en-US" dirty="0" smtClean="0"/>
              <a:t>Use at the end of the year to draw together disparate topics </a:t>
            </a:r>
          </a:p>
          <a:p>
            <a:endParaRPr lang="en-US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E-mail: </a:t>
            </a:r>
            <a:r>
              <a:rPr lang="en-US" dirty="0" smtClean="0">
                <a:hlinkClick r:id="rId3"/>
              </a:rPr>
              <a:t>lnmcmullin@aol.com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PowerPoint slides, the Winplot files, a detailed handout including a brief list of questions on this topic from </a:t>
            </a:r>
            <a:r>
              <a:rPr lang="en-US" i="1" dirty="0" smtClean="0"/>
              <a:t>Calculus</a:t>
            </a:r>
            <a:r>
              <a:rPr lang="en-US" dirty="0" smtClean="0"/>
              <a:t> by Rogawski and Cannon are here:</a:t>
            </a:r>
          </a:p>
          <a:p>
            <a:pPr algn="ctr">
              <a:buNone/>
            </a:pPr>
            <a:r>
              <a:rPr lang="en-US" dirty="0" smtClean="0">
                <a:hlinkClick r:id="rId4"/>
              </a:rPr>
              <a:t>www.LinMcMullin.net</a:t>
            </a:r>
            <a:r>
              <a:rPr lang="en-US" dirty="0" smtClean="0"/>
              <a:t>  </a:t>
            </a:r>
          </a:p>
          <a:p>
            <a:pPr algn="ctr">
              <a:buNone/>
            </a:pPr>
            <a:r>
              <a:rPr lang="en-US" dirty="0" smtClean="0"/>
              <a:t>Click on AP Calculus</a:t>
            </a:r>
          </a:p>
          <a:p>
            <a:r>
              <a:rPr lang="en-US" dirty="0" smtClean="0"/>
              <a:t>For more information on the textbook: </a:t>
            </a:r>
          </a:p>
          <a:p>
            <a:pPr algn="ctr">
              <a:buNone/>
            </a:pPr>
            <a:r>
              <a:rPr lang="en-US" dirty="0" smtClean="0">
                <a:hlinkClick r:id="rId5"/>
              </a:rPr>
              <a:t>http://tinyurl.com/Rogawski</a:t>
            </a:r>
            <a:r>
              <a:rPr lang="en-US" dirty="0" smtClean="0">
                <a:hlinkClick r:id="rId4"/>
              </a:rPr>
              <a:t> </a:t>
            </a:r>
            <a:endParaRPr lang="en-US" dirty="0">
              <a:hlinkClick r:id="rId4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1490" y="1339850"/>
            <a:ext cx="8001000" cy="1563370"/>
          </a:xfrm>
        </p:spPr>
        <p:txBody>
          <a:bodyPr/>
          <a:lstStyle/>
          <a:p>
            <a:r>
              <a:rPr lang="en-US" sz="3200" dirty="0" smtClean="0"/>
              <a:t>Here’s the Graph of the Derivative ….</a:t>
            </a:r>
            <a:br>
              <a:rPr lang="en-US" sz="3200" dirty="0" smtClean="0"/>
            </a:br>
            <a:r>
              <a:rPr lang="en-US" sz="3200" dirty="0" smtClean="0"/>
              <a:t>Tell me About the Function </a:t>
            </a:r>
            <a:endParaRPr lang="en-US" sz="3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72448" y="4103370"/>
            <a:ext cx="5248275" cy="127825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b="1" dirty="0"/>
              <a:t>Lin </a:t>
            </a:r>
            <a:r>
              <a:rPr lang="en-US" b="1" dirty="0" smtClean="0"/>
              <a:t>McMullin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b="1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b="1" i="1" dirty="0" smtClean="0"/>
              <a:t>Calculus</a:t>
            </a:r>
            <a:r>
              <a:rPr lang="en-US" sz="2000" b="1" dirty="0" smtClean="0"/>
              <a:t> by Rogawski and Cannon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b="1" dirty="0" smtClean="0"/>
              <a:t>Webinar February 15, 2012</a:t>
            </a:r>
            <a:r>
              <a:rPr lang="en-US" b="1" i="1" dirty="0" smtClean="0"/>
              <a:t> </a:t>
            </a:r>
            <a:endParaRPr lang="en-US" b="1" i="1" dirty="0"/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8951">
  <a:themeElements>
    <a:clrScheme name="011589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158951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rgbClr val="C0C0C0"/>
        </a:solidFill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011589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01158951</Template>
  <TotalTime>1923</TotalTime>
  <Words>1561</Words>
  <Application>Microsoft Office PowerPoint</Application>
  <PresentationFormat>On-screen Show (4:3)</PresentationFormat>
  <Paragraphs>431</Paragraphs>
  <Slides>28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01158951</vt:lpstr>
      <vt:lpstr>Equation</vt:lpstr>
      <vt:lpstr>Here’s the Graph of the Derivative …. Tell me About the Function </vt:lpstr>
      <vt:lpstr>AP Calculus  Free-response Questions</vt:lpstr>
      <vt:lpstr>2011 AB 4</vt:lpstr>
      <vt:lpstr>AP Calculus  Graph-stem Questions</vt:lpstr>
      <vt:lpstr>AP Calculus  Graph-stem Questions</vt:lpstr>
      <vt:lpstr>AP Calculus  Graph-stem Questions</vt:lpstr>
      <vt:lpstr>AP Calculus  Graph-stem Questions</vt:lpstr>
      <vt:lpstr>AP Calculus  Graph-stem Questions</vt:lpstr>
      <vt:lpstr>AP Calculus  Graph-stem Questions</vt:lpstr>
      <vt:lpstr>AP Calculus  Graph-stem Questions</vt:lpstr>
      <vt:lpstr>AP Calculus  Justifications</vt:lpstr>
      <vt:lpstr>AP Calculus  Graph-stem Questions</vt:lpstr>
      <vt:lpstr>AP Calculus  Graph-stem Questions</vt:lpstr>
      <vt:lpstr>AP Calculus  Graph-stem Questions</vt:lpstr>
      <vt:lpstr>Graphing without Derivatives</vt:lpstr>
      <vt:lpstr>Graphing without Derivatives</vt:lpstr>
      <vt:lpstr>Graphing without Derivatives</vt:lpstr>
      <vt:lpstr>Graphing without Derivatives</vt:lpstr>
      <vt:lpstr>Graphing without Derivatives</vt:lpstr>
      <vt:lpstr>Graphing without Derivatives</vt:lpstr>
      <vt:lpstr>Graphing without Derivatives</vt:lpstr>
      <vt:lpstr>Graphing without Derivatives</vt:lpstr>
      <vt:lpstr>Graphing without Derivatives</vt:lpstr>
      <vt:lpstr>AP Calculus  Graph-stem Questions</vt:lpstr>
      <vt:lpstr>Multiple-choice</vt:lpstr>
      <vt:lpstr>Suggestions </vt:lpstr>
      <vt:lpstr>Information</vt:lpstr>
      <vt:lpstr>Here’s the Graph of the Derivative …. Tell me About the Function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Math with a CAS</dc:title>
  <dc:creator>Lin McMullin</dc:creator>
  <cp:lastModifiedBy>Lin McMullin</cp:lastModifiedBy>
  <cp:revision>126</cp:revision>
  <dcterms:created xsi:type="dcterms:W3CDTF">2007-05-15T18:12:02Z</dcterms:created>
  <dcterms:modified xsi:type="dcterms:W3CDTF">2012-02-12T17:25:27Z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