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5"/>
  </p:notesMasterIdLst>
  <p:handoutMasterIdLst>
    <p:handoutMasterId r:id="rId36"/>
  </p:handoutMasterIdLst>
  <p:sldIdLst>
    <p:sldId id="265" r:id="rId3"/>
    <p:sldId id="310" r:id="rId4"/>
    <p:sldId id="320" r:id="rId5"/>
    <p:sldId id="321" r:id="rId6"/>
    <p:sldId id="336" r:id="rId7"/>
    <p:sldId id="342" r:id="rId8"/>
    <p:sldId id="323" r:id="rId9"/>
    <p:sldId id="322" r:id="rId10"/>
    <p:sldId id="326" r:id="rId11"/>
    <p:sldId id="330" r:id="rId12"/>
    <p:sldId id="346" r:id="rId13"/>
    <p:sldId id="324" r:id="rId14"/>
    <p:sldId id="331" r:id="rId15"/>
    <p:sldId id="332" r:id="rId16"/>
    <p:sldId id="337" r:id="rId17"/>
    <p:sldId id="325" r:id="rId18"/>
    <p:sldId id="352" r:id="rId19"/>
    <p:sldId id="353" r:id="rId20"/>
    <p:sldId id="338" r:id="rId21"/>
    <p:sldId id="339" r:id="rId22"/>
    <p:sldId id="340" r:id="rId23"/>
    <p:sldId id="341" r:id="rId24"/>
    <p:sldId id="335" r:id="rId25"/>
    <p:sldId id="343" r:id="rId26"/>
    <p:sldId id="344" r:id="rId27"/>
    <p:sldId id="345" r:id="rId28"/>
    <p:sldId id="334" r:id="rId29"/>
    <p:sldId id="349" r:id="rId30"/>
    <p:sldId id="350" r:id="rId31"/>
    <p:sldId id="351" r:id="rId32"/>
    <p:sldId id="347" r:id="rId33"/>
    <p:sldId id="348" r:id="rId34"/>
  </p:sldIdLst>
  <p:sldSz cx="12188825" cy="6858000"/>
  <p:notesSz cx="7086600" cy="93726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6" autoAdjust="0"/>
    <p:restoredTop sz="94549" autoAdjust="0"/>
  </p:normalViewPr>
  <p:slideViewPr>
    <p:cSldViewPr showGuides="1">
      <p:cViewPr>
        <p:scale>
          <a:sx n="66" d="100"/>
          <a:sy n="66" d="100"/>
        </p:scale>
        <p:origin x="-204" y="-55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70258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902344"/>
            <a:ext cx="3070860" cy="470257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45225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451985"/>
            <a:ext cx="5669280" cy="4217670"/>
          </a:xfrm>
          <a:prstGeom prst="rect">
            <a:avLst/>
          </a:prstGeom>
        </p:spPr>
        <p:txBody>
          <a:bodyPr vert="horz" lIns="94046" tIns="47023" rIns="94046" bIns="47023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8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0.png"/><Relationship Id="rId4" Type="http://schemas.openxmlformats.org/officeDocument/2006/relationships/image" Target="../media/image46.wmf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51.png"/><Relationship Id="rId4" Type="http://schemas.openxmlformats.org/officeDocument/2006/relationships/image" Target="../media/image46.wmf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52.png"/><Relationship Id="rId4" Type="http://schemas.openxmlformats.org/officeDocument/2006/relationships/image" Target="../media/image46.wmf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53.png"/><Relationship Id="rId4" Type="http://schemas.openxmlformats.org/officeDocument/2006/relationships/image" Target="../media/image46.wmf"/><Relationship Id="rId9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mcmullin.net/" TargetMode="External"/><Relationship Id="rId2" Type="http://schemas.openxmlformats.org/officeDocument/2006/relationships/hyperlink" Target="mailto:LnMcMullin@aol.com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teachingcalculus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dirty="0" smtClean="0"/>
              <a:t>The Writing Questions on the AP Calculus Exams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Presented by </a:t>
            </a:r>
          </a:p>
          <a:p>
            <a:r>
              <a:rPr lang="it-IT" sz="3200" dirty="0" smtClean="0">
                <a:solidFill>
                  <a:schemeClr val="tx1"/>
                </a:solidFill>
              </a:rPr>
              <a:t>Lin McMullin</a:t>
            </a:r>
          </a:p>
          <a:p>
            <a:r>
              <a:rPr lang="it-IT" dirty="0" smtClean="0"/>
              <a:t>‘Iolani School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worry about writing on the exam?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Students </a:t>
            </a:r>
            <a:r>
              <a:rPr lang="en-US" sz="3200" dirty="0"/>
              <a:t>should be able to communicate mathematics and explain solutions </a:t>
            </a:r>
            <a:r>
              <a:rPr lang="en-US" sz="3200" dirty="0" smtClean="0"/>
              <a:t>to problems </a:t>
            </a:r>
            <a:r>
              <a:rPr lang="en-US" sz="3200" dirty="0"/>
              <a:t>both verbally and in written </a:t>
            </a:r>
            <a:r>
              <a:rPr lang="en-US" sz="3200" dirty="0" smtClean="0"/>
              <a:t>sentences.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– from the GOALS of the AP Calculus Program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81000"/>
            <a:ext cx="9144001" cy="762000"/>
          </a:xfrm>
        </p:spPr>
        <p:txBody>
          <a:bodyPr/>
          <a:lstStyle/>
          <a:p>
            <a:r>
              <a:rPr lang="en-US" dirty="0"/>
              <a:t>Why worry about writing on the exam?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777296"/>
              </p:ext>
            </p:extLst>
          </p:nvPr>
        </p:nvGraphicFramePr>
        <p:xfrm>
          <a:off x="5637212" y="1524000"/>
          <a:ext cx="4495800" cy="4892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8600"/>
                <a:gridCol w="1498600"/>
                <a:gridCol w="1498600"/>
              </a:tblGrid>
              <a:tr h="476250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Year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BC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2008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8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2009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2010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2011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2012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2013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n-US" sz="2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en-US" sz="2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98612" y="2278743"/>
            <a:ext cx="358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“Writing” points on the operational exams free-response questions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154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Prompts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Justify your answer</a:t>
            </a:r>
          </a:p>
          <a:p>
            <a:r>
              <a:rPr lang="en-US" dirty="0" smtClean="0"/>
              <a:t>Explain your reasoning</a:t>
            </a:r>
          </a:p>
          <a:p>
            <a:r>
              <a:rPr lang="en-US" dirty="0" smtClean="0"/>
              <a:t>Why?</a:t>
            </a:r>
          </a:p>
          <a:p>
            <a:r>
              <a:rPr lang="en-US" dirty="0" smtClean="0"/>
              <a:t>Give a reason for your answer</a:t>
            </a:r>
          </a:p>
          <a:p>
            <a:r>
              <a:rPr lang="en-US" dirty="0" smtClean="0"/>
              <a:t>Explain the meaning of a definite integral in the context of the problem</a:t>
            </a:r>
          </a:p>
          <a:p>
            <a:r>
              <a:rPr lang="en-US" dirty="0"/>
              <a:t>Explain the meaning of a </a:t>
            </a:r>
            <a:r>
              <a:rPr lang="en-US" dirty="0" smtClean="0"/>
              <a:t>derivative in </a:t>
            </a:r>
            <a:r>
              <a:rPr lang="en-US" dirty="0"/>
              <a:t>the context of the </a:t>
            </a:r>
            <a:r>
              <a:rPr lang="en-US" dirty="0" smtClean="0"/>
              <a:t>problem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9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9906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What to do?</a:t>
            </a:r>
            <a:r>
              <a:rPr lang="en-US" dirty="0" smtClean="0"/>
              <a:t>                . . . the short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Determine which theorem or definition applies</a:t>
            </a:r>
          </a:p>
          <a:p>
            <a:r>
              <a:rPr lang="en-US" sz="3200" dirty="0" smtClean="0"/>
              <a:t>State (show) that your problem meets the hypotheses of the theorem or definition – BE SPECIFIC!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305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Continuity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89012" y="1600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AB 6</a:t>
            </a:r>
            <a:endParaRPr 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2057400"/>
            <a:ext cx="8775996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20"/>
          <a:stretch/>
        </p:blipFill>
        <p:spPr bwMode="auto">
          <a:xfrm>
            <a:off x="1801240" y="3733800"/>
            <a:ext cx="6123560" cy="264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67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2809875"/>
            <a:ext cx="10258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8" y="4157662"/>
            <a:ext cx="101822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5212" y="2057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 2 – Increasing/decreasing and  Speed </a:t>
            </a: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69" b="52598"/>
          <a:stretch/>
        </p:blipFill>
        <p:spPr bwMode="auto">
          <a:xfrm>
            <a:off x="908048" y="2426732"/>
            <a:ext cx="10239375" cy="226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71"/>
          <a:stretch/>
        </p:blipFill>
        <p:spPr bwMode="auto">
          <a:xfrm>
            <a:off x="936622" y="3011134"/>
            <a:ext cx="10239375" cy="170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15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answer.      </a:t>
            </a:r>
            <a:r>
              <a:rPr lang="en-US" sz="2800" dirty="0" smtClean="0"/>
              <a:t>Extreme Values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05" y="2667000"/>
            <a:ext cx="10372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4724400"/>
            <a:ext cx="101346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2441246"/>
            <a:ext cx="96678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2057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 AB 1 / BC 1 – The Candidates’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9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8288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AB4 / BC4 – The First Derivative Test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6056"/>
          <a:stretch/>
        </p:blipFill>
        <p:spPr bwMode="auto">
          <a:xfrm>
            <a:off x="654729" y="2209800"/>
            <a:ext cx="10810875" cy="334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20"/>
          <a:stretch/>
        </p:blipFill>
        <p:spPr bwMode="auto">
          <a:xfrm>
            <a:off x="930953" y="5486400"/>
            <a:ext cx="10258425" cy="109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77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 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5" t="1" b="12484"/>
          <a:stretch/>
        </p:blipFill>
        <p:spPr bwMode="auto">
          <a:xfrm>
            <a:off x="7008812" y="2362200"/>
            <a:ext cx="404205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1519" r="47517" b="47328"/>
          <a:stretch/>
        </p:blipFill>
        <p:spPr bwMode="auto">
          <a:xfrm>
            <a:off x="1504950" y="2362201"/>
            <a:ext cx="4970462" cy="202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5212" y="18288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AB4 / BC 4 – The Candidates’ Test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" r="4019"/>
          <a:stretch/>
        </p:blipFill>
        <p:spPr bwMode="auto">
          <a:xfrm>
            <a:off x="1522412" y="4667250"/>
            <a:ext cx="521221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2338161"/>
            <a:ext cx="107727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5" t="1" b="12484"/>
          <a:stretch/>
        </p:blipFill>
        <p:spPr bwMode="auto">
          <a:xfrm>
            <a:off x="7161212" y="3276600"/>
            <a:ext cx="404205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3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4212" y="18288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2002 BC 5 – The Second Derivative Test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2509952"/>
            <a:ext cx="6760024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4648200"/>
            <a:ext cx="1137227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1345520"/>
            <a:ext cx="3810000" cy="303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2" y="3429000"/>
            <a:ext cx="6725522" cy="31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13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Justify your answer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2489880"/>
            <a:ext cx="107061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1981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AB3 / BC 3 – The Mean Value Theorem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5562600"/>
            <a:ext cx="7981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53" y="3967389"/>
            <a:ext cx="100774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3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your reasoning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5" t="1" b="12484"/>
          <a:stretch/>
        </p:blipFill>
        <p:spPr bwMode="auto">
          <a:xfrm>
            <a:off x="7008812" y="2362200"/>
            <a:ext cx="404205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1519" r="47517" b="47328"/>
          <a:stretch/>
        </p:blipFill>
        <p:spPr bwMode="auto">
          <a:xfrm>
            <a:off x="1504950" y="2362201"/>
            <a:ext cx="4970462" cy="202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5212" y="1828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AB4 / BC 4 – Concavity &amp; Increasing/decreasing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7" y="5181600"/>
            <a:ext cx="9839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070" y="5000625"/>
            <a:ext cx="8848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0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the work …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04" y="2514600"/>
            <a:ext cx="106299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1905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BC 5 – L’Hôpital’s Rule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92" y="4495800"/>
            <a:ext cx="90011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3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002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Explain the meaning of</a:t>
            </a:r>
            <a:br>
              <a:rPr lang="en-US" sz="4400" dirty="0" smtClean="0"/>
            </a:br>
            <a:r>
              <a:rPr lang="en-US" sz="4400" dirty="0" smtClean="0"/>
              <a:t>                                    . . . a definite integral </a:t>
            </a:r>
            <a:br>
              <a:rPr lang="en-US" sz="44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Include three things in the context of the problem: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What the integral gives (amount, average value, change in position, </a:t>
            </a:r>
            <a:r>
              <a:rPr lang="en-US" sz="3200" i="1" dirty="0" smtClean="0"/>
              <a:t>etc</a:t>
            </a:r>
            <a:r>
              <a:rPr lang="en-US" sz="3200" dirty="0" smtClean="0"/>
              <a:t>.)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What the limits of integration mean. 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8182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definite integral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2489880"/>
            <a:ext cx="107061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12" y="1981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AB3 / BC 3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6" y="5181600"/>
            <a:ext cx="10629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4" y="2394630"/>
            <a:ext cx="101155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25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002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Explain the meaning of</a:t>
            </a:r>
            <a:br>
              <a:rPr lang="en-US" sz="4400" dirty="0" smtClean="0"/>
            </a:br>
            <a:r>
              <a:rPr lang="en-US" sz="4400" dirty="0" smtClean="0"/>
              <a:t>                                    . . . a definite integral </a:t>
            </a:r>
            <a:br>
              <a:rPr lang="en-US" sz="44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Hint:  Use the Fundamental Theorem of Calculus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940645"/>
              </p:ext>
            </p:extLst>
          </p:nvPr>
        </p:nvGraphicFramePr>
        <p:xfrm>
          <a:off x="3979863" y="3568700"/>
          <a:ext cx="4229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Equation" r:id="rId3" imgW="4228920" imgH="774360" progId="Equation.DSMT4">
                  <p:embed/>
                </p:oleObj>
              </mc:Choice>
              <mc:Fallback>
                <p:oleObj name="Equation" r:id="rId3" imgW="4228920" imgH="774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9863" y="3568700"/>
                        <a:ext cx="422910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896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definite integral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9012" y="1981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2009 AB 3 Might Cable Company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2" y="2590800"/>
            <a:ext cx="11277600" cy="164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47" y="4569100"/>
            <a:ext cx="11271931" cy="58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2" y="5486400"/>
            <a:ext cx="6400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58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600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Explain the meaning of</a:t>
            </a:r>
            <a:br>
              <a:rPr lang="en-US" sz="4400" dirty="0" smtClean="0"/>
            </a:br>
            <a:r>
              <a:rPr lang="en-US" sz="4400" dirty="0" smtClean="0"/>
              <a:t>                                         . . . a derivative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2438400"/>
            <a:ext cx="9134391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Include three things in the context of the problem: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What the </a:t>
            </a:r>
            <a:r>
              <a:rPr lang="en-US" sz="3200" dirty="0" smtClean="0"/>
              <a:t>derivative </a:t>
            </a:r>
            <a:r>
              <a:rPr lang="en-US" sz="3200" dirty="0"/>
              <a:t>gives </a:t>
            </a:r>
            <a:r>
              <a:rPr lang="en-US" sz="3200" dirty="0" smtClean="0"/>
              <a:t>(rate of change, velocity, slope, </a:t>
            </a:r>
            <a:r>
              <a:rPr lang="en-US" sz="3200" i="1" dirty="0"/>
              <a:t>etc</a:t>
            </a:r>
            <a:r>
              <a:rPr lang="en-US" sz="3200" dirty="0" smtClean="0"/>
              <a:t>.)</a:t>
            </a: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 Discussion of the argument . 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96132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derivative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2057400"/>
            <a:ext cx="909294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89012" y="167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 AB1 / BC 1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83" y="4876800"/>
            <a:ext cx="1011459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84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the meaning of a derivative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89012" y="167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Form B AB3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2" y="2133600"/>
            <a:ext cx="1038544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514" y="4332514"/>
            <a:ext cx="920044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2133600"/>
            <a:ext cx="10034588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Other Theorems</a:t>
            </a:r>
            <a:endParaRPr 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97" y="4828390"/>
            <a:ext cx="10100152" cy="179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97" y="4756707"/>
            <a:ext cx="9271842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89012" y="167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AB 3 – IVT, MVT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84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40" y="3048000"/>
            <a:ext cx="10796589" cy="232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0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028" y="1904999"/>
            <a:ext cx="902386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7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2362200"/>
            <a:ext cx="9074514" cy="405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7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Theorem Questions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" y="1904999"/>
            <a:ext cx="11390049" cy="29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3" y="2581275"/>
            <a:ext cx="991050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6140" y="14917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  AB 6 – F0rm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83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572583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0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104893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1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809815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2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2" y="4343400"/>
            <a:ext cx="6553200" cy="19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67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780630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096620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7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011733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9" name="Picture 10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2" y="4180114"/>
            <a:ext cx="7774575" cy="254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2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076438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40173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966420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5" name="Picture 10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933" y="2877455"/>
            <a:ext cx="6140717" cy="387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25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9144001" cy="685800"/>
          </a:xfrm>
        </p:spPr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1360554"/>
            <a:ext cx="9134391" cy="41148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Let                                     for all                    . Find the location of the minimum value of            . Justify your answer three different ways.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284227"/>
              </p:ext>
            </p:extLst>
          </p:nvPr>
        </p:nvGraphicFramePr>
        <p:xfrm>
          <a:off x="2513012" y="1524000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" name="Equation" r:id="rId3" imgW="2400120" imgH="495000" progId="Equation.DSMT4">
                  <p:embed/>
                </p:oleObj>
              </mc:Choice>
              <mc:Fallback>
                <p:oleObj name="Equation" r:id="rId3" imgW="240012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3012" y="1524000"/>
                        <a:ext cx="2400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144909"/>
              </p:ext>
            </p:extLst>
          </p:nvPr>
        </p:nvGraphicFramePr>
        <p:xfrm>
          <a:off x="5929312" y="1524000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" name="Equation" r:id="rId5" imgW="1231560" imgH="482400" progId="Equation.DSMT4">
                  <p:embed/>
                </p:oleObj>
              </mc:Choice>
              <mc:Fallback>
                <p:oleObj name="Equation" r:id="rId5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9312" y="1524000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726196"/>
              </p:ext>
            </p:extLst>
          </p:nvPr>
        </p:nvGraphicFramePr>
        <p:xfrm>
          <a:off x="5027612" y="2133600"/>
          <a:ext cx="77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6" name="Equation" r:id="rId7" imgW="774360" imgH="482400" progId="Equation.DSMT4">
                  <p:embed/>
                </p:oleObj>
              </mc:Choice>
              <mc:Fallback>
                <p:oleObj name="Equation" r:id="rId7" imgW="7743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2133600"/>
                        <a:ext cx="77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5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3"/>
          <a:stretch/>
        </p:blipFill>
        <p:spPr bwMode="auto">
          <a:xfrm>
            <a:off x="4491035" y="2877455"/>
            <a:ext cx="5434355" cy="11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2" name="Picture 3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5" y="2877455"/>
            <a:ext cx="5257800" cy="310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dirty="0" smtClean="0"/>
              <a:t>The Writing Questions on the AP Calculus Exams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Presented by </a:t>
            </a:r>
          </a:p>
          <a:p>
            <a:r>
              <a:rPr lang="it-IT" sz="3200" dirty="0" smtClean="0">
                <a:solidFill>
                  <a:schemeClr val="tx1"/>
                </a:solidFill>
              </a:rPr>
              <a:t>Lin McMullin</a:t>
            </a:r>
          </a:p>
          <a:p>
            <a:r>
              <a:rPr lang="it-IT" dirty="0" smtClean="0"/>
              <a:t>‘Iolani School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667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1600200"/>
            <a:ext cx="8687333" cy="22098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LnMcMullin@aol.com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www.linmcmullin.net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4"/>
              </a:rPr>
              <a:t>http://teachingcalculus.com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61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547</Words>
  <Application>Microsoft Office PowerPoint</Application>
  <PresentationFormat>Custom</PresentationFormat>
  <Paragraphs>116</Paragraphs>
  <Slides>32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TS102895261</vt:lpstr>
      <vt:lpstr>Equation</vt:lpstr>
      <vt:lpstr>The Writing Questions on the AP Calculus Exams</vt:lpstr>
      <vt:lpstr>Why worry about writing on the exam?</vt:lpstr>
      <vt:lpstr>Why worry about writing on the exam?</vt:lpstr>
      <vt:lpstr>Writing Prompts</vt:lpstr>
      <vt:lpstr>What to do?                . . . the short answer</vt:lpstr>
      <vt:lpstr>Continuity</vt:lpstr>
      <vt:lpstr>Justify your answer</vt:lpstr>
      <vt:lpstr>Justify your answer.      Extreme Values</vt:lpstr>
      <vt:lpstr>Justify your answer </vt:lpstr>
      <vt:lpstr>Justify your answer </vt:lpstr>
      <vt:lpstr>Justify your answer </vt:lpstr>
      <vt:lpstr>Justify your answer</vt:lpstr>
      <vt:lpstr>Explain your reasoning</vt:lpstr>
      <vt:lpstr>Show the work … </vt:lpstr>
      <vt:lpstr>Explain the meaning of                                     . . . a definite integral  </vt:lpstr>
      <vt:lpstr>Explain the meaning of a definite integral</vt:lpstr>
      <vt:lpstr>Explain the meaning of                                     . . . a definite integral  </vt:lpstr>
      <vt:lpstr>Explain the meaning of a definite integral</vt:lpstr>
      <vt:lpstr>Explain the meaning of                                          . . . a derivative</vt:lpstr>
      <vt:lpstr>Explain the meaning of a derivative </vt:lpstr>
      <vt:lpstr>Explain the meaning of a derivative </vt:lpstr>
      <vt:lpstr>Other Theorems</vt:lpstr>
      <vt:lpstr>Theorem Questions </vt:lpstr>
      <vt:lpstr>Theorem Questions </vt:lpstr>
      <vt:lpstr>Theorem Questions </vt:lpstr>
      <vt:lpstr>Theorem Questions </vt:lpstr>
      <vt:lpstr>Quiz</vt:lpstr>
      <vt:lpstr>Quiz</vt:lpstr>
      <vt:lpstr>Quiz</vt:lpstr>
      <vt:lpstr>Quiz</vt:lpstr>
      <vt:lpstr>The Writing Questions on the AP Calculus Exams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2013-10-31T23:45:52Z</dcterms:created>
  <dcterms:modified xsi:type="dcterms:W3CDTF">2015-05-10T14:36:45Z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