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322" r:id="rId2"/>
    <p:sldId id="297" r:id="rId3"/>
    <p:sldId id="303" r:id="rId4"/>
    <p:sldId id="323" r:id="rId5"/>
    <p:sldId id="324" r:id="rId6"/>
    <p:sldId id="325" r:id="rId7"/>
    <p:sldId id="326" r:id="rId8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64" autoAdjust="0"/>
    <p:restoredTop sz="82718" autoAdjust="0"/>
  </p:normalViewPr>
  <p:slideViewPr>
    <p:cSldViewPr>
      <p:cViewPr varScale="1">
        <p:scale>
          <a:sx n="60" d="100"/>
          <a:sy n="60" d="100"/>
        </p:scale>
        <p:origin x="-858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01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AA23CB5-E855-4C44-BC70-B1DC22E80D6E}" type="datetimeFigureOut">
              <a:rPr lang="en-US"/>
              <a:pPr>
                <a:defRPr/>
              </a:pPr>
              <a:t>3/9/2015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C6A5401-3493-45D4-9F8A-27A61CD754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2363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76FD10E-7A48-4219-BA1E-09C559D3860B}" type="datetimeFigureOut">
              <a:rPr lang="en-US"/>
              <a:pPr>
                <a:defRPr/>
              </a:pPr>
              <a:t>3/9/2015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  <a:endParaRPr lang="en-US" noProof="0"/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110ACD5-42A1-443F-8B0C-388B070D7C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8356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10ACD5-42A1-443F-8B0C-388B070D7C23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6D5F95-77F2-48FF-8AB6-8212CC31EA35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57910E-2BAD-4230-83EB-2BC1C44A976A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10ACD5-42A1-443F-8B0C-388B070D7C23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879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-1588" y="0"/>
            <a:ext cx="9144001" cy="6858000"/>
            <a:chOff x="-1574" y="0"/>
            <a:chExt cx="9144000" cy="6858000"/>
          </a:xfrm>
        </p:grpSpPr>
        <p:pic>
          <p:nvPicPr>
            <p:cNvPr id="5" name="Rectangle 6"/>
            <p:cNvPicPr>
              <a:picLocks noChangeAspect="1"/>
            </p:cNvPicPr>
            <p:nvPr/>
          </p:nvPicPr>
          <p:blipFill>
            <a:blip r:embed="rId2" cstate="print">
              <a:lum bright="-10000"/>
            </a:blip>
            <a:srcRect/>
            <a:stretch>
              <a:fillRect/>
            </a:stretch>
          </p:blipFill>
          <p:spPr bwMode="auto">
            <a:xfrm>
              <a:off x="-1574" y="381000"/>
              <a:ext cx="9144000" cy="60936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Rectangle 5"/>
            <p:cNvSpPr/>
            <p:nvPr userDrawn="1"/>
          </p:nvSpPr>
          <p:spPr>
            <a:xfrm>
              <a:off x="-1574" y="0"/>
              <a:ext cx="9144000" cy="304800"/>
            </a:xfrm>
            <a:prstGeom prst="rect">
              <a:avLst/>
            </a:prstGeom>
            <a:solidFill>
              <a:schemeClr val="bg2"/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7" name="Rectangle 6"/>
            <p:cNvSpPr/>
            <p:nvPr userDrawn="1"/>
          </p:nvSpPr>
          <p:spPr>
            <a:xfrm>
              <a:off x="-1574" y="6553200"/>
              <a:ext cx="9144000" cy="304800"/>
            </a:xfrm>
            <a:prstGeom prst="rect">
              <a:avLst/>
            </a:prstGeom>
            <a:solidFill>
              <a:schemeClr val="bg2"/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-1574" y="381000"/>
              <a:ext cx="9144000" cy="1588"/>
            </a:xfrm>
            <a:prstGeom prst="line">
              <a:avLst/>
            </a:prstGeom>
            <a:ln w="38100" cap="flat" cmpd="sng" algn="ctr">
              <a:solidFill>
                <a:schemeClr val="accent1">
                  <a:shade val="75000"/>
                </a:schemeClr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-1574" y="6477000"/>
              <a:ext cx="9144000" cy="1588"/>
            </a:xfrm>
            <a:prstGeom prst="line">
              <a:avLst/>
            </a:prstGeom>
            <a:ln w="38100" cap="flat" cmpd="sng" algn="ctr">
              <a:solidFill>
                <a:schemeClr val="accent1">
                  <a:shade val="75000"/>
                </a:schemeClr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Shape 20"/>
          <p:cNvSpPr>
            <a:spLocks noGrp="1"/>
          </p:cNvSpPr>
          <p:nvPr>
            <p:ph type="title"/>
          </p:nvPr>
        </p:nvSpPr>
        <p:spPr>
          <a:xfrm>
            <a:off x="704850" y="4495800"/>
            <a:ext cx="7772400" cy="1362075"/>
          </a:xfrm>
          <a:prstGeom prst="rect">
            <a:avLst/>
          </a:prstGeom>
        </p:spPr>
        <p:txBody>
          <a:bodyPr anchor="t"/>
          <a:lstStyle>
            <a:lvl1pPr algn="ctr">
              <a:defRPr sz="4000" b="0" cap="none" baseline="0">
                <a:solidFill>
                  <a:schemeClr val="tx1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67000"/>
            <a:ext cx="6400800" cy="1752600"/>
          </a:xfrm>
        </p:spPr>
        <p:txBody>
          <a:bodyPr anchor="b" anchorCtr="0"/>
          <a:lstStyle>
            <a:lvl1pPr marL="0" indent="0" algn="ctr">
              <a:buNone/>
              <a:defRPr>
                <a:solidFill>
                  <a:schemeClr val="bg2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1162D-D779-4B4E-A90A-C95D6DBF0F95}" type="datetimeFigureOut">
              <a:rPr lang="en-US"/>
              <a:pPr>
                <a:defRPr/>
              </a:pPr>
              <a:t>3/9/2015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AD66D6-5AFC-4A2D-BE73-6CD33B707F2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-1588" y="0"/>
            <a:ext cx="9145588" cy="6858000"/>
            <a:chOff x="-1574" y="0"/>
            <a:chExt cx="9145574" cy="6858000"/>
          </a:xfrm>
        </p:grpSpPr>
        <p:sp>
          <p:nvSpPr>
            <p:cNvPr id="5" name="Rectangle 4"/>
            <p:cNvSpPr/>
            <p:nvPr userDrawn="1"/>
          </p:nvSpPr>
          <p:spPr>
            <a:xfrm>
              <a:off x="0" y="381000"/>
              <a:ext cx="9144000" cy="6096000"/>
            </a:xfrm>
            <a:prstGeom prst="rect">
              <a:avLst/>
            </a:prstGeom>
            <a:gradFill>
              <a:gsLst>
                <a:gs pos="0">
                  <a:schemeClr val="accent1">
                    <a:tint val="40000"/>
                  </a:schemeClr>
                </a:gs>
                <a:gs pos="100000">
                  <a:schemeClr val="accent1">
                    <a:shade val="75000"/>
                  </a:schemeClr>
                </a:gs>
              </a:gsLst>
              <a:path path="circle">
                <a:fillToRect l="100000" t="100000" r="100000" b="100000"/>
              </a:path>
            </a:gra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6" name="Rectangle 5"/>
            <p:cNvSpPr/>
            <p:nvPr userDrawn="1"/>
          </p:nvSpPr>
          <p:spPr>
            <a:xfrm>
              <a:off x="-1574" y="0"/>
              <a:ext cx="9143987" cy="304800"/>
            </a:xfrm>
            <a:prstGeom prst="rect">
              <a:avLst/>
            </a:prstGeom>
            <a:solidFill>
              <a:schemeClr val="bg2"/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7" name="Rectangle 6"/>
            <p:cNvSpPr/>
            <p:nvPr userDrawn="1"/>
          </p:nvSpPr>
          <p:spPr>
            <a:xfrm>
              <a:off x="-1574" y="6553200"/>
              <a:ext cx="9143987" cy="304800"/>
            </a:xfrm>
            <a:prstGeom prst="rect">
              <a:avLst/>
            </a:prstGeom>
            <a:solidFill>
              <a:schemeClr val="bg2"/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-1574" y="381000"/>
              <a:ext cx="9143987" cy="1588"/>
            </a:xfrm>
            <a:prstGeom prst="line">
              <a:avLst/>
            </a:prstGeom>
            <a:ln w="38100" cap="flat" cmpd="sng" algn="ctr">
              <a:solidFill>
                <a:schemeClr val="accent1">
                  <a:shade val="75000"/>
                </a:schemeClr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-1574" y="6477000"/>
              <a:ext cx="9143987" cy="1588"/>
            </a:xfrm>
            <a:prstGeom prst="line">
              <a:avLst/>
            </a:prstGeom>
            <a:ln w="38100" cap="flat" cmpd="sng" algn="ctr">
              <a:solidFill>
                <a:schemeClr val="accent1">
                  <a:shade val="75000"/>
                </a:schemeClr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Shape 1"/>
          <p:cNvSpPr>
            <a:spLocks noGrp="1"/>
          </p:cNvSpPr>
          <p:nvPr>
            <p:ph type="title"/>
          </p:nvPr>
        </p:nvSpPr>
        <p:spPr>
          <a:xfrm>
            <a:off x="722313" y="4505325"/>
            <a:ext cx="7772400" cy="1362075"/>
          </a:xfrm>
          <a:prstGeom prst="rect">
            <a:avLst/>
          </a:prstGeom>
        </p:spPr>
        <p:txBody>
          <a:bodyPr anchor="t"/>
          <a:lstStyle>
            <a:lvl1pPr algn="ctr">
              <a:defRPr sz="4000" b="0" cap="none" baseline="0">
                <a:solidFill>
                  <a:schemeClr val="tx1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3BFD6E-75F3-46DA-8E0B-2359E916B6A2}" type="datetimeFigureOut">
              <a:rPr lang="en-US"/>
              <a:pPr>
                <a:defRPr/>
              </a:pPr>
              <a:t>3/9/2015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8FFD87-2466-447A-B325-B6920B15B7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Rectang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ED2057-CCAD-4DD9-81CB-CF7A89E87764}" type="datetimeFigureOut">
              <a:rPr lang="en-US"/>
              <a:pPr>
                <a:defRPr/>
              </a:pPr>
              <a:t>3/9/2015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9A0555-639B-40DC-A9A6-BCDD98E0FFA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EF96DB-C0C0-4B5F-8647-B89A7496A2CF}" type="datetimeFigureOut">
              <a:rPr lang="en-US"/>
              <a:pPr>
                <a:defRPr/>
              </a:pPr>
              <a:t>3/9/2015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4B3DF3-C9DE-43F8-86F1-949E881A01B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30B5F-F43A-4377-B06C-CDE4CDB2BAAB}" type="datetimeFigureOut">
              <a:rPr lang="en-US"/>
              <a:pPr>
                <a:defRPr/>
              </a:pPr>
              <a:t>3/9/2015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D50A27-A1A9-4BAD-8D78-C811A8998D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1"/>
            <a:ext cx="5111750" cy="4525963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600201"/>
            <a:ext cx="3008313" cy="45259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D6CE8-0C20-404C-825B-4F397441F64D}" type="datetimeFigureOut">
              <a:rPr lang="en-US"/>
              <a:pPr>
                <a:defRPr/>
              </a:pPr>
              <a:t>3/9/2015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00F944-8D51-433A-86EA-5368F5DA63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E8A20-2A83-4743-9B88-E9E6083F9D5C}" type="datetimeFigureOut">
              <a:rPr lang="en-US"/>
              <a:pPr>
                <a:defRPr/>
              </a:pPr>
              <a:t>3/9/2015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29FD25-25A2-4027-B5D0-A6B63ED39E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13"/>
          <p:cNvGrpSpPr>
            <a:grpSpLocks/>
          </p:cNvGrpSpPr>
          <p:nvPr/>
        </p:nvGrpSpPr>
        <p:grpSpPr bwMode="auto">
          <a:xfrm>
            <a:off x="0" y="0"/>
            <a:ext cx="9144000" cy="1506538"/>
            <a:chOff x="0" y="0"/>
            <a:chExt cx="9144000" cy="1506538"/>
          </a:xfrm>
        </p:grpSpPr>
        <p:pic>
          <p:nvPicPr>
            <p:cNvPr id="10248" name="Rectangle 6"/>
            <p:cNvPicPr>
              <a:picLocks noChangeAspect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0" y="1"/>
              <a:ext cx="9144000" cy="1419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Rectangle 9"/>
            <p:cNvSpPr/>
            <p:nvPr userDrawn="1"/>
          </p:nvSpPr>
          <p:spPr>
            <a:xfrm>
              <a:off x="0" y="0"/>
              <a:ext cx="9144000" cy="1447800"/>
            </a:xfrm>
            <a:prstGeom prst="rect">
              <a:avLst/>
            </a:prstGeom>
            <a:gradFill flip="none" rotWithShape="1">
              <a:gsLst>
                <a:gs pos="0">
                  <a:schemeClr val="accent1"/>
                </a:gs>
                <a:gs pos="49000">
                  <a:schemeClr val="accent1">
                    <a:tint val="20000"/>
                    <a:alpha val="0"/>
                  </a:schemeClr>
                </a:gs>
              </a:gsLst>
              <a:lin ang="0" scaled="1"/>
              <a:tileRect/>
            </a:gra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0" y="1428750"/>
              <a:ext cx="9144000" cy="1588"/>
            </a:xfrm>
            <a:prstGeom prst="line">
              <a:avLst/>
            </a:prstGeom>
            <a:ln w="38100" cap="flat" cmpd="sng" algn="ctr">
              <a:solidFill>
                <a:schemeClr val="accent1">
                  <a:shade val="75000"/>
                </a:schemeClr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0" y="1504950"/>
              <a:ext cx="9144000" cy="1588"/>
            </a:xfrm>
            <a:prstGeom prst="line">
              <a:avLst/>
            </a:prstGeom>
            <a:ln w="15875" cap="flat" cmpd="sng" algn="ctr">
              <a:solidFill>
                <a:schemeClr val="tx1"/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3A8C4B7-6ACC-4380-8375-6E1F1668E6DF}" type="datetimeFigureOut">
              <a:rPr lang="en-US"/>
              <a:pPr>
                <a:defRPr/>
              </a:pPr>
              <a:t>3/9/2015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C95ACBE-8E89-4689-BA18-BB06F1D7E7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6523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11" r:id="rId1"/>
    <p:sldLayoutId id="2147483704" r:id="rId2"/>
    <p:sldLayoutId id="2147483712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4000" kern="1200">
          <a:solidFill>
            <a:schemeClr val="tx1"/>
          </a:solidFill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Bookman Old Style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Bookman Old Style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Bookman Old Style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Bookman Old Style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Bookman Old Style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Bookman Old Style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Bookman Old Style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Bookman Old Style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ts val="400"/>
        </a:spcAft>
        <a:buFont typeface="Arial" pitchFamily="34" charset="0"/>
        <a:buChar char="•"/>
        <a:defRPr sz="2800" kern="1200">
          <a:solidFill>
            <a:schemeClr val="tx1"/>
          </a:solidFill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400" kern="1200">
          <a:solidFill>
            <a:schemeClr val="tx1"/>
          </a:solidFill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kern="1200">
          <a:solidFill>
            <a:schemeClr val="tx1"/>
          </a:solidFill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143000"/>
            <a:ext cx="7772400" cy="43434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AP </a:t>
            </a:r>
            <a:r>
              <a:rPr lang="en-US" b="1" dirty="0" smtClean="0"/>
              <a:t>Calculus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8000" b="1" dirty="0" smtClean="0"/>
              <a:t>The Rule of </a:t>
            </a:r>
            <a:br>
              <a:rPr lang="en-US" sz="8000" b="1" dirty="0" smtClean="0"/>
            </a:br>
            <a:r>
              <a:rPr lang="en-US" sz="10700" b="1" dirty="0" smtClean="0"/>
              <a:t>4</a:t>
            </a:r>
            <a:r>
              <a:rPr lang="en-US" sz="8000" dirty="0" smtClean="0"/>
              <a:t/>
            </a:r>
            <a:br>
              <a:rPr lang="en-US" sz="8000" dirty="0" smtClean="0"/>
            </a:br>
            <a:r>
              <a:rPr lang="en-US" sz="6000" dirty="0" smtClean="0"/>
              <a:t/>
            </a:r>
            <a:br>
              <a:rPr lang="en-US" sz="6000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828800"/>
            <a:ext cx="8110538" cy="4191000"/>
          </a:xfrm>
        </p:spPr>
        <p:txBody>
          <a:bodyPr>
            <a:noAutofit/>
          </a:bodyPr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dirty="0" smtClean="0">
                <a:latin typeface="Arial" charset="0"/>
                <a:cs typeface="Times New Roman" pitchFamily="18" charset="0"/>
              </a:rPr>
              <a:t>The courses emphasize a </a:t>
            </a:r>
            <a:r>
              <a:rPr lang="en-US" b="1" dirty="0" smtClean="0">
                <a:latin typeface="Arial" charset="0"/>
                <a:cs typeface="Times New Roman" pitchFamily="18" charset="0"/>
              </a:rPr>
              <a:t>multi-representational approach</a:t>
            </a:r>
            <a:r>
              <a:rPr lang="en-US" dirty="0" smtClean="0">
                <a:latin typeface="Arial" charset="0"/>
                <a:cs typeface="Times New Roman" pitchFamily="18" charset="0"/>
              </a:rPr>
              <a:t> to calculus, with concepts, results, and problems being expressed </a:t>
            </a:r>
          </a:p>
          <a:p>
            <a:pPr marL="400050" lvl="1" indent="0" eaLnBrk="1" hangingPunct="1"/>
            <a:r>
              <a:rPr lang="en-US" sz="2800" b="1" dirty="0" smtClean="0">
                <a:latin typeface="Arial" charset="0"/>
                <a:cs typeface="Times New Roman" pitchFamily="18" charset="0"/>
              </a:rPr>
              <a:t>geometrically, </a:t>
            </a:r>
          </a:p>
          <a:p>
            <a:pPr marL="400050" lvl="1" indent="0" eaLnBrk="1" hangingPunct="1"/>
            <a:r>
              <a:rPr lang="en-US" sz="2800" b="1" dirty="0" smtClean="0">
                <a:latin typeface="Arial" charset="0"/>
                <a:cs typeface="Times New Roman" pitchFamily="18" charset="0"/>
              </a:rPr>
              <a:t>numerically, </a:t>
            </a:r>
          </a:p>
          <a:p>
            <a:pPr marL="400050" lvl="1" indent="0" eaLnBrk="1" hangingPunct="1"/>
            <a:r>
              <a:rPr lang="en-US" sz="2800" b="1" dirty="0" smtClean="0">
                <a:latin typeface="Arial" charset="0"/>
                <a:cs typeface="Times New Roman" pitchFamily="18" charset="0"/>
              </a:rPr>
              <a:t>analytically, and</a:t>
            </a:r>
          </a:p>
          <a:p>
            <a:pPr marL="400050" lvl="1" indent="0" eaLnBrk="1" hangingPunct="1"/>
            <a:r>
              <a:rPr lang="en-US" sz="2800" b="1" dirty="0" smtClean="0">
                <a:latin typeface="Arial" charset="0"/>
                <a:cs typeface="Times New Roman" pitchFamily="18" charset="0"/>
              </a:rPr>
              <a:t> verbally</a:t>
            </a:r>
            <a:r>
              <a:rPr lang="en-US" sz="2800" dirty="0" smtClean="0">
                <a:latin typeface="Arial" charset="0"/>
                <a:cs typeface="Times New Roman" pitchFamily="18" charset="0"/>
              </a:rPr>
              <a:t>. </a:t>
            </a:r>
          </a:p>
          <a:p>
            <a:pPr marL="400050" lvl="1" indent="0" eaLnBrk="1" hangingPunct="1"/>
            <a:r>
              <a:rPr lang="en-US" sz="2800" dirty="0" smtClean="0">
                <a:latin typeface="Arial" charset="0"/>
                <a:cs typeface="Times New Roman" pitchFamily="18" charset="0"/>
              </a:rPr>
              <a:t>The </a:t>
            </a:r>
            <a:r>
              <a:rPr lang="en-US" sz="2800" b="1" dirty="0" smtClean="0">
                <a:latin typeface="Arial" charset="0"/>
                <a:cs typeface="Times New Roman" pitchFamily="18" charset="0"/>
              </a:rPr>
              <a:t>connections among these representations</a:t>
            </a:r>
            <a:r>
              <a:rPr lang="en-US" sz="2800" dirty="0" smtClean="0">
                <a:latin typeface="Arial" charset="0"/>
                <a:cs typeface="Times New Roman" pitchFamily="18" charset="0"/>
              </a:rPr>
              <a:t> also are important.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eaLnBrk="1" hangingPunct="1"/>
            <a:r>
              <a:rPr lang="en-US" b="1" dirty="0" smtClean="0"/>
              <a:t>AP Calculus</a:t>
            </a:r>
            <a:br>
              <a:rPr lang="en-US" b="1" dirty="0" smtClean="0"/>
            </a:br>
            <a:r>
              <a:rPr lang="en-US" b="1" dirty="0" smtClean="0">
                <a:solidFill>
                  <a:srgbClr val="00B0F0"/>
                </a:solidFill>
              </a:rPr>
              <a:t>Philosophy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51037"/>
            <a:ext cx="8229600" cy="4525963"/>
          </a:xfrm>
        </p:spPr>
        <p:txBody>
          <a:bodyPr/>
          <a:lstStyle/>
          <a:p>
            <a:pPr marL="0" indent="0" eaLnBrk="1" hangingPunct="1">
              <a:buNone/>
            </a:pPr>
            <a:endParaRPr lang="en-US" sz="2800" dirty="0" smtClean="0">
              <a:latin typeface="Arial" charset="0"/>
              <a:cs typeface="Times New Roman" pitchFamily="18" charset="0"/>
            </a:endParaRPr>
          </a:p>
          <a:p>
            <a:pPr marL="223838" indent="-223838" eaLnBrk="1" hangingPunct="1">
              <a:buFont typeface="Wingdings" pitchFamily="2" charset="2"/>
              <a:buChar char="§"/>
            </a:pPr>
            <a:endParaRPr lang="en-US" dirty="0">
              <a:latin typeface="Arial" charset="0"/>
              <a:cs typeface="Times New Roman" pitchFamily="18" charset="0"/>
            </a:endParaRPr>
          </a:p>
          <a:p>
            <a:pPr marL="223838" indent="-223838" eaLnBrk="1" hangingPunct="1">
              <a:buFont typeface="Wingdings" pitchFamily="2" charset="2"/>
              <a:buChar char="§"/>
            </a:pPr>
            <a:r>
              <a:rPr lang="en-US" sz="2800" dirty="0" smtClean="0">
                <a:latin typeface="Arial" charset="0"/>
                <a:cs typeface="Times New Roman" pitchFamily="18" charset="0"/>
              </a:rPr>
              <a:t>Work </a:t>
            </a:r>
            <a:r>
              <a:rPr lang="en-US" sz="2800" dirty="0" smtClean="0">
                <a:latin typeface="Arial" charset="0"/>
                <a:cs typeface="Times New Roman" pitchFamily="18" charset="0"/>
              </a:rPr>
              <a:t>with functions represented in a variety of ways: </a:t>
            </a:r>
            <a:r>
              <a:rPr lang="en-US" sz="2800" b="1" dirty="0" smtClean="0">
                <a:latin typeface="Arial" charset="0"/>
                <a:cs typeface="Times New Roman" pitchFamily="18" charset="0"/>
              </a:rPr>
              <a:t>graphical, numerical, analytical, or verbal</a:t>
            </a:r>
            <a:r>
              <a:rPr lang="en-US" sz="2800" dirty="0" smtClean="0">
                <a:latin typeface="Arial" charset="0"/>
                <a:cs typeface="Times New Roman" pitchFamily="18" charset="0"/>
              </a:rPr>
              <a:t>. They should understand the connections among these representations. </a:t>
            </a:r>
          </a:p>
          <a:p>
            <a:pPr marL="223838" indent="-223838" eaLnBrk="1" hangingPunct="1">
              <a:buFont typeface="Wingdings" pitchFamily="2" charset="2"/>
              <a:buNone/>
            </a:pPr>
            <a:endParaRPr lang="en-US" sz="2800" dirty="0" smtClean="0">
              <a:latin typeface="Arial" charset="0"/>
              <a:cs typeface="Times New Roman" pitchFamily="18" charset="0"/>
            </a:endParaRPr>
          </a:p>
          <a:p>
            <a:pPr marL="223838" indent="-223838" eaLnBrk="1" hangingPunct="1">
              <a:buFont typeface="Wingdings" pitchFamily="2" charset="2"/>
              <a:buNone/>
            </a:pPr>
            <a:endParaRPr lang="en-US" sz="2800" dirty="0" smtClean="0">
              <a:latin typeface="Arial" charset="0"/>
              <a:cs typeface="Times New Roman" pitchFamily="18" charset="0"/>
            </a:endParaRP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eaLnBrk="1" hangingPunct="1"/>
            <a:r>
              <a:rPr lang="en-US" b="1" dirty="0" smtClean="0"/>
              <a:t>AP Calculus</a:t>
            </a:r>
            <a:br>
              <a:rPr lang="en-US" b="1" dirty="0" smtClean="0"/>
            </a:br>
            <a:r>
              <a:rPr lang="en-US" b="1" dirty="0" smtClean="0"/>
              <a:t> </a:t>
            </a:r>
            <a:r>
              <a:rPr lang="en-US" b="1" dirty="0" smtClean="0">
                <a:solidFill>
                  <a:srgbClr val="00B0F0"/>
                </a:solidFill>
              </a:rPr>
              <a:t>Goals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Equation (Analytic) Stem</a:t>
            </a:r>
            <a:endParaRPr lang="en-US" b="1" dirty="0"/>
          </a:p>
        </p:txBody>
      </p:sp>
      <p:pic>
        <p:nvPicPr>
          <p:cNvPr id="655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91434"/>
            <a:ext cx="8364350" cy="3194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301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Number Stem</a:t>
            </a:r>
            <a:endParaRPr lang="en-US" b="1" dirty="0"/>
          </a:p>
        </p:txBody>
      </p:sp>
      <p:pic>
        <p:nvPicPr>
          <p:cNvPr id="6656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72127"/>
            <a:ext cx="8229600" cy="4382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1042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Graph Stem</a:t>
            </a:r>
            <a:endParaRPr lang="en-US" b="1" dirty="0"/>
          </a:p>
        </p:txBody>
      </p:sp>
      <p:pic>
        <p:nvPicPr>
          <p:cNvPr id="675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591" y="1600200"/>
            <a:ext cx="6463584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6917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0" y="1720056"/>
            <a:ext cx="6545792" cy="4909344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Technology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54329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ck-to-school presentation">
  <a:themeElements>
    <a:clrScheme name="Custom 1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FFFFFF"/>
      </a:hlink>
      <a:folHlink>
        <a:srgbClr val="D4EAF0"/>
      </a:folHlink>
    </a:clrScheme>
    <a:fontScheme name="School Presentation">
      <a:majorFont>
        <a:latin typeface="Bookman Old Style"/>
        <a:ea typeface=""/>
        <a:cs typeface=""/>
      </a:majorFont>
      <a:minorFont>
        <a:latin typeface="Segoe Condense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85</Words>
  <Application>Microsoft Office PowerPoint</Application>
  <PresentationFormat>On-screen Show (4:3)</PresentationFormat>
  <Paragraphs>20</Paragraphs>
  <Slides>7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Back-to-school presentation</vt:lpstr>
      <vt:lpstr>AP Calculus  The Rule of  4      </vt:lpstr>
      <vt:lpstr>AP Calculus Philosophy</vt:lpstr>
      <vt:lpstr>AP Calculus  Goals</vt:lpstr>
      <vt:lpstr>Equation (Analytic) Stem</vt:lpstr>
      <vt:lpstr>Number Stem</vt:lpstr>
      <vt:lpstr>Graph Stem</vt:lpstr>
      <vt:lpstr>Technology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2008-11-03T14:55:08Z</dcterms:created>
  <dcterms:modified xsi:type="dcterms:W3CDTF">2015-03-09T00:42:05Z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TC101659611033</vt:lpwstr>
  </property>
</Properties>
</file>