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73" r:id="rId2"/>
    <p:sldId id="258" r:id="rId3"/>
    <p:sldId id="259" r:id="rId4"/>
    <p:sldId id="298" r:id="rId5"/>
    <p:sldId id="299" r:id="rId6"/>
    <p:sldId id="260" r:id="rId7"/>
    <p:sldId id="261" r:id="rId8"/>
    <p:sldId id="281" r:id="rId9"/>
    <p:sldId id="266" r:id="rId10"/>
    <p:sldId id="263" r:id="rId11"/>
    <p:sldId id="262" r:id="rId12"/>
    <p:sldId id="264" r:id="rId13"/>
    <p:sldId id="277" r:id="rId14"/>
    <p:sldId id="292" r:id="rId15"/>
    <p:sldId id="276" r:id="rId16"/>
    <p:sldId id="278" r:id="rId17"/>
    <p:sldId id="291" r:id="rId18"/>
    <p:sldId id="296" r:id="rId19"/>
    <p:sldId id="287" r:id="rId20"/>
    <p:sldId id="288" r:id="rId21"/>
    <p:sldId id="289" r:id="rId22"/>
    <p:sldId id="290" r:id="rId23"/>
    <p:sldId id="301" r:id="rId24"/>
    <p:sldId id="267" r:id="rId25"/>
    <p:sldId id="268" r:id="rId26"/>
    <p:sldId id="280" r:id="rId27"/>
    <p:sldId id="294" r:id="rId28"/>
    <p:sldId id="270" r:id="rId29"/>
    <p:sldId id="271" r:id="rId30"/>
    <p:sldId id="272" r:id="rId31"/>
    <p:sldId id="275" r:id="rId32"/>
    <p:sldId id="295" r:id="rId33"/>
    <p:sldId id="300" r:id="rId34"/>
    <p:sldId id="293" r:id="rId35"/>
    <p:sldId id="284" r:id="rId36"/>
    <p:sldId id="297" r:id="rId37"/>
    <p:sldId id="265" r:id="rId38"/>
    <p:sldId id="279" r:id="rId3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A2C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59" autoAdjust="0"/>
    <p:restoredTop sz="94631" autoAdjust="0"/>
  </p:normalViewPr>
  <p:slideViewPr>
    <p:cSldViewPr>
      <p:cViewPr varScale="1">
        <p:scale>
          <a:sx n="74" d="100"/>
          <a:sy n="74" d="100"/>
        </p:scale>
        <p:origin x="-1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3798"/>
    </p:cViewPr>
  </p:sorterViewPr>
  <p:notesViewPr>
    <p:cSldViewPr>
      <p:cViewPr varScale="1">
        <p:scale>
          <a:sx n="58" d="100"/>
          <a:sy n="58" d="100"/>
        </p:scale>
        <p:origin x="-1788" y="-102"/>
      </p:cViewPr>
      <p:guideLst>
        <p:guide orient="horz" pos="2928"/>
        <p:guide pos="2208"/>
      </p:guideLst>
    </p:cSldViewPr>
  </p:notesViewPr>
  <p:gridSpacing cx="77716063" cy="7771606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17.wmf"/><Relationship Id="rId4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17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4" Type="http://schemas.openxmlformats.org/officeDocument/2006/relationships/image" Target="../media/image39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3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17.wmf"/><Relationship Id="rId4" Type="http://schemas.openxmlformats.org/officeDocument/2006/relationships/image" Target="../media/image64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6" Type="http://schemas.openxmlformats.org/officeDocument/2006/relationships/image" Target="../media/image65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E832738-6201-4C09-897B-5042BD70588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5D257ED-DE21-4E03-891B-26D9D38F25D3}" type="datetimeFigureOut">
              <a:rPr lang="en-US" smtClean="0"/>
              <a:pPr/>
              <a:t>4/15/2010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0187D15-E59F-4685-B9DE-2AA097A654A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DA77D-9C2A-4322-87D2-1D8937D67BE7}" type="datetime1">
              <a:rPr lang="en-US" smtClean="0"/>
              <a:pPr/>
              <a:t>4/15/2010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5DE0-57A2-4877-8965-F2F1642C8F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AFA2-24E9-44F3-B95A-CF0674F16508}" type="datetime1">
              <a:rPr lang="en-US" smtClean="0"/>
              <a:pPr/>
              <a:t>4/15/2010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5DE0-57A2-4877-8965-F2F1642C8F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7EE1-5EFD-4F7E-B4DF-2CF967F8D277}" type="datetime1">
              <a:rPr lang="en-US" smtClean="0"/>
              <a:pPr/>
              <a:t>4/15/2010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5DE0-57A2-4877-8965-F2F1642C8F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3951B-6B68-43D6-9106-5CEA6A34F8C8}" type="datetime1">
              <a:rPr lang="en-US" smtClean="0"/>
              <a:pPr/>
              <a:t>4/15/2010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5DE0-57A2-4877-8965-F2F1642C8F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51A6B-5AC9-467D-848A-5292E486157A}" type="datetime1">
              <a:rPr lang="en-US" smtClean="0"/>
              <a:pPr/>
              <a:t>4/15/2010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5DE0-57A2-4877-8965-F2F1642C8F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8A75-E428-4412-BBBC-337F6FC128E4}" type="datetime1">
              <a:rPr lang="en-US" smtClean="0"/>
              <a:pPr/>
              <a:t>4/15/2010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5DE0-57A2-4877-8965-F2F1642C8F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FE624-2C7D-4699-AB78-C96D88543F3C}" type="datetime1">
              <a:rPr lang="en-US" smtClean="0"/>
              <a:pPr/>
              <a:t>4/15/2010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5DE0-57A2-4877-8965-F2F1642C8F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46E4-8896-4B7F-8DF1-3EFC42595CA1}" type="datetime1">
              <a:rPr lang="en-US" smtClean="0"/>
              <a:pPr/>
              <a:t>4/15/2010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5DE0-57A2-4877-8965-F2F1642C8F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CAB6-9ECD-4F5A-9FC1-C08ABB43E6A4}" type="datetime1">
              <a:rPr lang="en-US" smtClean="0"/>
              <a:pPr/>
              <a:t>4/15/2010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5DE0-57A2-4877-8965-F2F1642C8F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6F76B-C0F2-46D8-870F-C762D72126C6}" type="datetime1">
              <a:rPr lang="en-US" smtClean="0"/>
              <a:pPr/>
              <a:t>4/15/2010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5DE0-57A2-4877-8965-F2F1642C8F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FB580-A170-4DE1-8B24-DF6A3FF59BA9}" type="datetime1">
              <a:rPr lang="en-US" smtClean="0"/>
              <a:pPr/>
              <a:t>4/15/2010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5DE0-57A2-4877-8965-F2F1642C8F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42B6F-DF5F-423C-B644-19B1FA7A623F}" type="datetime1">
              <a:rPr lang="en-US" smtClean="0"/>
              <a:pPr/>
              <a:t>4/15/2010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F5DE0-57A2-4877-8965-F2F1642C8F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Delta-epsilon%202.wp2" TargetMode="External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13" Type="http://schemas.openxmlformats.org/officeDocument/2006/relationships/oleObject" Target="../embeddings/oleObject16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8.emf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7.emf"/><Relationship Id="rId11" Type="http://schemas.openxmlformats.org/officeDocument/2006/relationships/oleObject" Target="../embeddings/oleObject14.bin"/><Relationship Id="rId5" Type="http://schemas.openxmlformats.org/officeDocument/2006/relationships/image" Target="../media/image26.emf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25.emf"/><Relationship Id="rId9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8.bin"/><Relationship Id="rId5" Type="http://schemas.openxmlformats.org/officeDocument/2006/relationships/oleObject" Target="../embeddings/oleObject37.bin"/><Relationship Id="rId4" Type="http://schemas.openxmlformats.org/officeDocument/2006/relationships/oleObject" Target="../embeddings/oleObject36.bin"/><Relationship Id="rId9" Type="http://schemas.openxmlformats.org/officeDocument/2006/relationships/hyperlink" Target="Delta-epsilon%20for%20x-squared%202.wp2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2.emf"/><Relationship Id="rId5" Type="http://schemas.openxmlformats.org/officeDocument/2006/relationships/hyperlink" Target="Limit%20sin(x)%20demo%202.wp2" TargetMode="External"/><Relationship Id="rId4" Type="http://schemas.openxmlformats.org/officeDocument/2006/relationships/oleObject" Target="../embeddings/oleObject4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4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oleObject" Target="../embeddings/oleObject44.bin"/><Relationship Id="rId4" Type="http://schemas.openxmlformats.org/officeDocument/2006/relationships/oleObject" Target="../embeddings/oleObject4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oleObject" Target="../embeddings/oleObject47.bin"/><Relationship Id="rId4" Type="http://schemas.openxmlformats.org/officeDocument/2006/relationships/image" Target="../media/image8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oleObject" Target="../embeddings/oleObject48.bin"/><Relationship Id="rId4" Type="http://schemas.openxmlformats.org/officeDocument/2006/relationships/image" Target="../media/image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oleObject" Target="../embeddings/oleObject49.bin"/><Relationship Id="rId4" Type="http://schemas.openxmlformats.org/officeDocument/2006/relationships/image" Target="../media/image8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51.bin"/><Relationship Id="rId5" Type="http://schemas.openxmlformats.org/officeDocument/2006/relationships/oleObject" Target="../embeddings/oleObject50.bin"/><Relationship Id="rId10" Type="http://schemas.openxmlformats.org/officeDocument/2006/relationships/oleObject" Target="../embeddings/oleObject55.bin"/><Relationship Id="rId4" Type="http://schemas.openxmlformats.org/officeDocument/2006/relationships/image" Target="../media/image14.emf"/><Relationship Id="rId9" Type="http://schemas.openxmlformats.org/officeDocument/2006/relationships/oleObject" Target="../embeddings/oleObject54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57.bin"/><Relationship Id="rId5" Type="http://schemas.openxmlformats.org/officeDocument/2006/relationships/oleObject" Target="../embeddings/oleObject56.bin"/><Relationship Id="rId10" Type="http://schemas.openxmlformats.org/officeDocument/2006/relationships/oleObject" Target="../embeddings/oleObject61.bin"/><Relationship Id="rId4" Type="http://schemas.openxmlformats.org/officeDocument/2006/relationships/image" Target="../media/image14.emf"/><Relationship Id="rId9" Type="http://schemas.openxmlformats.org/officeDocument/2006/relationships/oleObject" Target="../embeddings/oleObject60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lmcmullin@NationalMathAndScience.org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linmcmullin.net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lmcmullin@NationalMathAndScience.org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eg"/><Relationship Id="rId4" Type="http://schemas.openxmlformats.org/officeDocument/2006/relationships/hyperlink" Target="http://www.linmcmullin.net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5" Type="http://schemas.openxmlformats.org/officeDocument/2006/relationships/oleObject" Target="../embeddings/oleObject62.bin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3" Type="http://schemas.openxmlformats.org/officeDocument/2006/relationships/notesSlide" Target="../notesSlides/notesSlide37.xml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64.bin"/><Relationship Id="rId5" Type="http://schemas.openxmlformats.org/officeDocument/2006/relationships/oleObject" Target="../embeddings/oleObject63.bin"/><Relationship Id="rId4" Type="http://schemas.openxmlformats.org/officeDocument/2006/relationships/image" Target="../media/image21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3" Type="http://schemas.openxmlformats.org/officeDocument/2006/relationships/notesSlide" Target="../notesSlides/notesSlide38.xml"/><Relationship Id="rId7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68.bin"/><Relationship Id="rId5" Type="http://schemas.openxmlformats.org/officeDocument/2006/relationships/oleObject" Target="../embeddings/oleObject67.bin"/><Relationship Id="rId10" Type="http://schemas.openxmlformats.org/officeDocument/2006/relationships/oleObject" Target="../embeddings/oleObject72.bin"/><Relationship Id="rId4" Type="http://schemas.openxmlformats.org/officeDocument/2006/relationships/image" Target="../media/image14.emf"/><Relationship Id="rId9" Type="http://schemas.openxmlformats.org/officeDocument/2006/relationships/oleObject" Target="../embeddings/oleObject7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2000">
              <a:srgbClr val="CCCCFF">
                <a:alpha val="82000"/>
              </a:srgb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28800"/>
            <a:ext cx="80772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Comic Sans MS" pitchFamily="66" charset="0"/>
              </a:rPr>
              <a:t>Teaching Limits so that Students will Understand Limits 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Presented by 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Comic Sans MS" pitchFamily="66" charset="0"/>
              </a:rPr>
              <a:t>Lin McMullin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National Math and Science Initiative 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62000" y="1828800"/>
          <a:ext cx="2857500" cy="774700"/>
        </p:xfrm>
        <a:graphic>
          <a:graphicData uri="http://schemas.openxmlformats.org/presentationml/2006/ole">
            <p:oleObj spid="_x0000_s21507" name="Equation" r:id="rId4" imgW="2857320" imgH="774360" progId="Equation.DSMT4">
              <p:embed/>
            </p:oleObj>
          </a:graphicData>
        </a:graphic>
      </p:graphicFrame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31920" y="1504950"/>
            <a:ext cx="3848100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09600" y="457200"/>
            <a:ext cx="8229600" cy="9144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Continuity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3048000"/>
            <a:ext cx="3733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What happens at </a:t>
            </a:r>
            <a:r>
              <a:rPr lang="en-US" b="1" i="1" dirty="0" smtClean="0"/>
              <a:t>x</a:t>
            </a:r>
            <a:r>
              <a:rPr lang="en-US" b="1" dirty="0" smtClean="0"/>
              <a:t> = 2?  </a:t>
            </a:r>
          </a:p>
          <a:p>
            <a:endParaRPr lang="en-US" b="1" dirty="0" smtClean="0"/>
          </a:p>
          <a:p>
            <a:r>
              <a:rPr lang="en-US" b="1" dirty="0" smtClean="0"/>
              <a:t>What is </a:t>
            </a:r>
            <a:r>
              <a:rPr lang="en-US" b="1" i="1" dirty="0" smtClean="0"/>
              <a:t>f</a:t>
            </a:r>
            <a:r>
              <a:rPr lang="en-US" b="1" dirty="0" smtClean="0"/>
              <a:t>(2)?</a:t>
            </a:r>
          </a:p>
          <a:p>
            <a:endParaRPr lang="en-US" b="1" dirty="0" smtClean="0"/>
          </a:p>
          <a:p>
            <a:r>
              <a:rPr lang="en-US" b="1" dirty="0" smtClean="0"/>
              <a:t>What happens </a:t>
            </a:r>
            <a:r>
              <a:rPr lang="en-US" b="1" dirty="0" smtClean="0">
                <a:solidFill>
                  <a:srgbClr val="0070C0"/>
                </a:solidFill>
              </a:rPr>
              <a:t>near</a:t>
            </a:r>
            <a:r>
              <a:rPr lang="en-US" b="1" dirty="0" smtClean="0"/>
              <a:t>  </a:t>
            </a:r>
            <a:r>
              <a:rPr lang="en-US" b="1" i="1" dirty="0" smtClean="0"/>
              <a:t>x </a:t>
            </a:r>
            <a:r>
              <a:rPr lang="en-US" b="1" dirty="0" smtClean="0"/>
              <a:t>= 2?   </a:t>
            </a:r>
          </a:p>
          <a:p>
            <a:endParaRPr lang="en-US" b="1" i="1" dirty="0" smtClean="0"/>
          </a:p>
          <a:p>
            <a:r>
              <a:rPr lang="en-US" b="1" i="1" dirty="0" smtClean="0"/>
              <a:t>        f</a:t>
            </a:r>
            <a:r>
              <a:rPr lang="en-US" b="1" dirty="0" smtClean="0"/>
              <a:t>(</a:t>
            </a:r>
            <a:r>
              <a:rPr lang="en-US" b="1" i="1" dirty="0" smtClean="0"/>
              <a:t>x</a:t>
            </a:r>
            <a:r>
              <a:rPr lang="en-US" b="1" dirty="0" smtClean="0"/>
              <a:t>) is </a:t>
            </a:r>
            <a:r>
              <a:rPr lang="en-US" b="1" dirty="0" smtClean="0">
                <a:solidFill>
                  <a:srgbClr val="0070C0"/>
                </a:solidFill>
              </a:rPr>
              <a:t>near  </a:t>
            </a:r>
            <a:r>
              <a:rPr lang="en-US" b="1" dirty="0" smtClean="0">
                <a:latin typeface="Symbol" pitchFamily="18" charset="2"/>
              </a:rPr>
              <a:t>-</a:t>
            </a:r>
            <a:r>
              <a:rPr lang="en-US" b="1" dirty="0" smtClean="0"/>
              <a:t>3  </a:t>
            </a:r>
          </a:p>
          <a:p>
            <a:endParaRPr lang="en-US" b="1" dirty="0" smtClean="0"/>
          </a:p>
          <a:p>
            <a:r>
              <a:rPr lang="en-US" b="1" dirty="0" smtClean="0"/>
              <a:t>What happens as  </a:t>
            </a:r>
            <a:r>
              <a:rPr lang="en-US" b="1" i="1" dirty="0" smtClean="0"/>
              <a:t>x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approaches</a:t>
            </a:r>
            <a:r>
              <a:rPr lang="en-US" b="1" dirty="0" smtClean="0"/>
              <a:t> 2?  </a:t>
            </a:r>
          </a:p>
          <a:p>
            <a:endParaRPr lang="en-US" b="1" i="1" dirty="0" smtClean="0"/>
          </a:p>
          <a:p>
            <a:r>
              <a:rPr lang="en-US" b="1" i="1" dirty="0" smtClean="0"/>
              <a:t>       f</a:t>
            </a:r>
            <a:r>
              <a:rPr lang="en-US" b="1" dirty="0" smtClean="0"/>
              <a:t>(</a:t>
            </a:r>
            <a:r>
              <a:rPr lang="en-US" b="1" i="1" dirty="0" smtClean="0"/>
              <a:t>x</a:t>
            </a:r>
            <a:r>
              <a:rPr lang="en-US" b="1" dirty="0" smtClean="0"/>
              <a:t>) </a:t>
            </a:r>
            <a:r>
              <a:rPr lang="en-US" b="1" dirty="0" smtClean="0">
                <a:solidFill>
                  <a:srgbClr val="0070C0"/>
                </a:solidFill>
              </a:rPr>
              <a:t>approaches </a:t>
            </a:r>
            <a:r>
              <a:rPr lang="en-US" b="1" dirty="0" smtClean="0"/>
              <a:t> </a:t>
            </a:r>
            <a:r>
              <a:rPr lang="en-US" b="1" dirty="0" smtClean="0">
                <a:latin typeface="Symbol" pitchFamily="18" charset="2"/>
              </a:rPr>
              <a:t>-</a:t>
            </a:r>
            <a:r>
              <a:rPr lang="en-US" b="1" dirty="0" smtClean="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38200" y="3886200"/>
            <a:ext cx="7620000" cy="25853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What happens at </a:t>
            </a:r>
            <a:r>
              <a:rPr lang="en-US" b="1" i="1" dirty="0" smtClean="0"/>
              <a:t>x</a:t>
            </a:r>
            <a:r>
              <a:rPr lang="en-US" b="1" dirty="0" smtClean="0"/>
              <a:t> = 1?</a:t>
            </a:r>
          </a:p>
          <a:p>
            <a:endParaRPr lang="en-US" b="1" dirty="0" smtClean="0"/>
          </a:p>
          <a:p>
            <a:r>
              <a:rPr lang="en-US" b="1" dirty="0" smtClean="0"/>
              <a:t>What happens </a:t>
            </a:r>
            <a:r>
              <a:rPr lang="en-US" b="1" dirty="0" smtClean="0">
                <a:solidFill>
                  <a:srgbClr val="00B0F0"/>
                </a:solidFill>
              </a:rPr>
              <a:t>near</a:t>
            </a:r>
            <a:r>
              <a:rPr lang="en-US" b="1" dirty="0" smtClean="0"/>
              <a:t> </a:t>
            </a:r>
            <a:r>
              <a:rPr lang="en-US" b="1" i="1" dirty="0" smtClean="0"/>
              <a:t>x</a:t>
            </a:r>
            <a:r>
              <a:rPr lang="en-US" b="1" dirty="0" smtClean="0"/>
              <a:t> = 1?</a:t>
            </a:r>
          </a:p>
          <a:p>
            <a:endParaRPr lang="en-US" b="1" dirty="0" smtClean="0"/>
          </a:p>
          <a:p>
            <a:r>
              <a:rPr lang="en-US" b="1" dirty="0" smtClean="0"/>
              <a:t>As </a:t>
            </a:r>
            <a:r>
              <a:rPr lang="en-US" b="1" i="1" dirty="0" smtClean="0"/>
              <a:t>x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approaches</a:t>
            </a:r>
            <a:r>
              <a:rPr lang="en-US" b="1" dirty="0" smtClean="0"/>
              <a:t> 1, </a:t>
            </a:r>
            <a:r>
              <a:rPr lang="en-US" b="1" i="1" dirty="0" smtClean="0"/>
              <a:t>g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increases without bound</a:t>
            </a:r>
            <a:r>
              <a:rPr lang="en-US" b="1" dirty="0" smtClean="0"/>
              <a:t>, or </a:t>
            </a:r>
            <a:r>
              <a:rPr lang="en-US" b="1" i="1" dirty="0" smtClean="0"/>
              <a:t>g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approaches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infinity.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/>
              <a:t>As </a:t>
            </a:r>
            <a:r>
              <a:rPr lang="en-US" b="1" i="1" dirty="0" smtClean="0"/>
              <a:t>x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increases without bound</a:t>
            </a:r>
            <a:r>
              <a:rPr lang="en-US" b="1" dirty="0" smtClean="0"/>
              <a:t>, </a:t>
            </a:r>
            <a:r>
              <a:rPr lang="en-US" b="1" i="1" dirty="0" smtClean="0"/>
              <a:t>g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approaches</a:t>
            </a:r>
            <a:r>
              <a:rPr lang="en-US" b="1" dirty="0" smtClean="0"/>
              <a:t> 0. </a:t>
            </a:r>
          </a:p>
          <a:p>
            <a:endParaRPr lang="en-US" b="1" dirty="0" smtClean="0"/>
          </a:p>
          <a:p>
            <a:r>
              <a:rPr lang="en-US" b="1" dirty="0" smtClean="0"/>
              <a:t>As </a:t>
            </a:r>
            <a:r>
              <a:rPr lang="en-US" b="1" i="1" dirty="0" smtClean="0"/>
              <a:t>x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approaches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infinity  </a:t>
            </a:r>
            <a:r>
              <a:rPr lang="en-US" b="1" i="1" dirty="0" smtClean="0"/>
              <a:t>g </a:t>
            </a:r>
            <a:r>
              <a:rPr lang="en-US" b="1" dirty="0" smtClean="0">
                <a:solidFill>
                  <a:srgbClr val="0070C0"/>
                </a:solidFill>
              </a:rPr>
              <a:t>approaches</a:t>
            </a:r>
            <a:r>
              <a:rPr lang="en-US" b="1" dirty="0" smtClean="0"/>
              <a:t> 0. 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Asymptotes</a:t>
            </a:r>
            <a:endParaRPr lang="en-US" sz="3200" b="1" dirty="0">
              <a:latin typeface="Comic Sans MS" pitchFamily="66" charset="0"/>
            </a:endParaRP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 b="14932"/>
          <a:stretch>
            <a:fillRect/>
          </a:stretch>
        </p:blipFill>
        <p:spPr bwMode="auto">
          <a:xfrm>
            <a:off x="3931920" y="1371600"/>
            <a:ext cx="38481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092200" y="2095500"/>
          <a:ext cx="1879600" cy="876300"/>
        </p:xfrm>
        <a:graphic>
          <a:graphicData uri="http://schemas.openxmlformats.org/presentationml/2006/ole">
            <p:oleObj spid="_x0000_s22531" name="Equation" r:id="rId5" imgW="1879560" imgH="8762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910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Asymptotes</a:t>
            </a:r>
            <a:endParaRPr lang="en-US" sz="3200" b="1" dirty="0">
              <a:latin typeface="Comic Sans MS" pitchFamily="66" charset="0"/>
            </a:endParaRP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 b="14932"/>
          <a:stretch>
            <a:fillRect/>
          </a:stretch>
        </p:blipFill>
        <p:spPr bwMode="auto">
          <a:xfrm>
            <a:off x="762000" y="2514600"/>
            <a:ext cx="38481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533400" y="1524000"/>
          <a:ext cx="1879600" cy="876300"/>
        </p:xfrm>
        <a:graphic>
          <a:graphicData uri="http://schemas.openxmlformats.org/presentationml/2006/ole">
            <p:oleObj spid="_x0000_s234498" name="Equation" r:id="rId5" imgW="1879560" imgH="876240" progId="Equation.DSMT4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105400" y="304790"/>
          <a:ext cx="2514600" cy="622663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38200"/>
                <a:gridCol w="838200"/>
                <a:gridCol w="838200"/>
              </a:tblGrid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/>
                        <a:t>x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x-1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1/(x-1)^2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-0.1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100.00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0.91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-0.09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123.46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0.92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-0.08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156.25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0.93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-0.07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204.08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0.94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-0.06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277.78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0.95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-0.05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400.00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-0.04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625.00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0.97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-0.03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/>
                        <a:t>1,111.11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0.98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-0.02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/>
                        <a:t>2,500.00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/>
                        <a:t>0.99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-0.01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/>
                        <a:t>10,000.00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Undefined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1.01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0.01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/>
                        <a:t>10,000.00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1.02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0.02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/>
                        <a:t>2,500.00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1.03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0.03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/>
                        <a:t>1,111.11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1.04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625.00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1.05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400.00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1.06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277.78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1.07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0.07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204.08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1.08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0.08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156.25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1.09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/>
                        <a:t>0.09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/>
                        <a:t>123.46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910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Asymptotes</a:t>
            </a:r>
            <a:endParaRPr lang="en-US" sz="3200" b="1" dirty="0">
              <a:latin typeface="Comic Sans MS" pitchFamily="66" charset="0"/>
            </a:endParaRP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 b="14932"/>
          <a:stretch>
            <a:fillRect/>
          </a:stretch>
        </p:blipFill>
        <p:spPr bwMode="auto">
          <a:xfrm>
            <a:off x="762000" y="2514600"/>
            <a:ext cx="38481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533400" y="1524000"/>
          <a:ext cx="1879600" cy="876300"/>
        </p:xfrm>
        <a:graphic>
          <a:graphicData uri="http://schemas.openxmlformats.org/presentationml/2006/ole">
            <p:oleObj spid="_x0000_s235522" name="Equation" r:id="rId5" imgW="1879560" imgH="876240" progId="Equation.DSMT4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724400" y="1371600"/>
          <a:ext cx="4038600" cy="396240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29447"/>
                <a:gridCol w="1029447"/>
                <a:gridCol w="1979706"/>
              </a:tblGrid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x-1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1/(x-1)^2</a:t>
                      </a: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Undefinned</a:t>
                      </a: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0.25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0.01234567901234570</a:t>
                      </a: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0.00041649312786339</a:t>
                      </a: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0.00010203040506071</a:t>
                      </a: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0.00000401604812832</a:t>
                      </a: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1,000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0.00000100200300401</a:t>
                      </a: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10,000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0.00000001000200030</a:t>
                      </a: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100,000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99999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0.00000000010000200</a:t>
                      </a: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1,000,000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999999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0.00000000000100000</a:t>
                      </a: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10,000,000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9999999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0.00000000000001000</a:t>
                      </a: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100,000,000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99999999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0.00000000000000010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1285875"/>
            <a:ext cx="3848100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The Area Problem</a:t>
            </a:r>
            <a:endParaRPr lang="en-US" sz="3200" b="1" dirty="0">
              <a:latin typeface="Comic Sans MS" pitchFamily="66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574800" y="2209800"/>
          <a:ext cx="1549400" cy="1803400"/>
        </p:xfrm>
        <a:graphic>
          <a:graphicData uri="http://schemas.openxmlformats.org/presentationml/2006/ole">
            <p:oleObj spid="_x0000_s23554" name="Equation" r:id="rId5" imgW="1549080" imgH="1803240" progId="Equation.DSMT4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8200" y="4999672"/>
            <a:ext cx="7620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What is the area of the outlined region?</a:t>
            </a:r>
          </a:p>
          <a:p>
            <a:endParaRPr lang="en-US" b="1" dirty="0" smtClean="0"/>
          </a:p>
          <a:p>
            <a:r>
              <a:rPr lang="en-US" b="1" dirty="0" smtClean="0"/>
              <a:t>As the number of rectangles </a:t>
            </a:r>
            <a:r>
              <a:rPr lang="en-US" b="1" dirty="0" smtClean="0">
                <a:solidFill>
                  <a:srgbClr val="FF0000"/>
                </a:solidFill>
              </a:rPr>
              <a:t>increases with out bound</a:t>
            </a:r>
            <a:r>
              <a:rPr lang="en-US" b="1" dirty="0" smtClean="0"/>
              <a:t>, the area of the</a:t>
            </a:r>
          </a:p>
          <a:p>
            <a:endParaRPr lang="en-US" b="1" dirty="0" smtClean="0"/>
          </a:p>
          <a:p>
            <a:r>
              <a:rPr lang="en-US" b="1" dirty="0" smtClean="0"/>
              <a:t>rectangles </a:t>
            </a:r>
            <a:r>
              <a:rPr lang="en-US" b="1" dirty="0" smtClean="0">
                <a:solidFill>
                  <a:srgbClr val="0070C0"/>
                </a:solidFill>
              </a:rPr>
              <a:t>approaches</a:t>
            </a:r>
            <a:r>
              <a:rPr lang="en-US" b="1" dirty="0" smtClean="0"/>
              <a:t> the area of the region. </a:t>
            </a:r>
            <a:endParaRPr lang="en-US" b="1" dirty="0"/>
          </a:p>
        </p:txBody>
      </p:sp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1285875"/>
            <a:ext cx="3848100" cy="421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7" cstate="print"/>
          <a:srcRect b="-1358"/>
          <a:stretch>
            <a:fillRect/>
          </a:stretch>
        </p:blipFill>
        <p:spPr bwMode="auto">
          <a:xfrm>
            <a:off x="4953000" y="1257300"/>
            <a:ext cx="3848100" cy="426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23563" name="Picture 11"/>
          <p:cNvPicPr>
            <a:picLocks noChangeAspect="1" noChangeArrowheads="1"/>
          </p:cNvPicPr>
          <p:nvPr/>
        </p:nvPicPr>
        <p:blipFill>
          <a:blip r:embed="rId8" cstate="print"/>
          <a:srcRect b="-3168"/>
          <a:stretch>
            <a:fillRect/>
          </a:stretch>
        </p:blipFill>
        <p:spPr bwMode="auto">
          <a:xfrm>
            <a:off x="4953000" y="1219200"/>
            <a:ext cx="3848100" cy="434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5925" y="1371600"/>
            <a:ext cx="47148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1371600"/>
            <a:ext cx="47148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1371600"/>
            <a:ext cx="47148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The Tangent Line Problem</a:t>
            </a:r>
            <a:endParaRPr lang="en-US" sz="3200" b="1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659082"/>
            <a:ext cx="7620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/>
          </a:p>
          <a:p>
            <a:r>
              <a:rPr lang="en-US" b="1" dirty="0" smtClean="0"/>
              <a:t>What is the slope of the black line?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As the red point </a:t>
            </a:r>
            <a:r>
              <a:rPr lang="en-US" b="1" dirty="0" smtClean="0">
                <a:solidFill>
                  <a:srgbClr val="0070C0"/>
                </a:solidFill>
              </a:rPr>
              <a:t>approaches</a:t>
            </a:r>
            <a:r>
              <a:rPr lang="en-US" b="1" dirty="0" smtClean="0"/>
              <a:t> the black point, the red secant line </a:t>
            </a:r>
            <a:r>
              <a:rPr lang="en-US" b="1" dirty="0" smtClean="0">
                <a:solidFill>
                  <a:srgbClr val="0070C0"/>
                </a:solidFill>
              </a:rPr>
              <a:t>approaches</a:t>
            </a:r>
            <a:r>
              <a:rPr lang="en-US" b="1" dirty="0" smtClean="0"/>
              <a:t> the black tangent line, and </a:t>
            </a:r>
          </a:p>
          <a:p>
            <a:endParaRPr lang="en-US" b="1" dirty="0" smtClean="0"/>
          </a:p>
          <a:p>
            <a:r>
              <a:rPr lang="en-US" b="1" dirty="0" smtClean="0"/>
              <a:t>The slope of the secant line  </a:t>
            </a:r>
            <a:r>
              <a:rPr lang="en-US" b="1" dirty="0" smtClean="0">
                <a:solidFill>
                  <a:srgbClr val="0070C0"/>
                </a:solidFill>
              </a:rPr>
              <a:t>approaches</a:t>
            </a:r>
            <a:r>
              <a:rPr lang="en-US" b="1" dirty="0" smtClean="0"/>
              <a:t> the slope of the tangent  line.  </a:t>
            </a:r>
            <a:endParaRPr lang="en-US" b="1" dirty="0"/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6400" y="1371600"/>
            <a:ext cx="47148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1371600"/>
            <a:ext cx="47148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9144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</a:t>
            </a:r>
            <a: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As </a:t>
            </a:r>
            <a:r>
              <a:rPr kumimoji="0" lang="en-US" sz="31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x</a:t>
            </a:r>
            <a: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approaches 1, (5 – 2</a:t>
            </a:r>
            <a:r>
              <a:rPr kumimoji="0" lang="en-US" sz="31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x</a:t>
            </a:r>
            <a: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) approaches ?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grpSp>
        <p:nvGrpSpPr>
          <p:cNvPr id="3" name="Group 73"/>
          <p:cNvGrpSpPr>
            <a:grpSpLocks/>
          </p:cNvGrpSpPr>
          <p:nvPr/>
        </p:nvGrpSpPr>
        <p:grpSpPr bwMode="auto">
          <a:xfrm>
            <a:off x="1981200" y="2243138"/>
            <a:ext cx="5181855" cy="3560757"/>
            <a:chOff x="2720" y="3878"/>
            <a:chExt cx="6721" cy="4180"/>
          </a:xfrm>
        </p:grpSpPr>
        <p:grpSp>
          <p:nvGrpSpPr>
            <p:cNvPr id="4" name="Group 74"/>
            <p:cNvGrpSpPr>
              <a:grpSpLocks/>
            </p:cNvGrpSpPr>
            <p:nvPr/>
          </p:nvGrpSpPr>
          <p:grpSpPr bwMode="auto">
            <a:xfrm>
              <a:off x="7221" y="4733"/>
              <a:ext cx="858" cy="2745"/>
              <a:chOff x="7338" y="3461"/>
              <a:chExt cx="858" cy="2745"/>
            </a:xfrm>
          </p:grpSpPr>
          <p:sp>
            <p:nvSpPr>
              <p:cNvPr id="21" name="Line 75"/>
              <p:cNvSpPr>
                <a:spLocks noChangeShapeType="1"/>
              </p:cNvSpPr>
              <p:nvPr/>
            </p:nvSpPr>
            <p:spPr bwMode="auto">
              <a:xfrm flipH="1">
                <a:off x="7338" y="5698"/>
                <a:ext cx="405" cy="0"/>
              </a:xfrm>
              <a:prstGeom prst="line">
                <a:avLst/>
              </a:prstGeom>
              <a:noFill/>
              <a:ln w="15875">
                <a:solidFill>
                  <a:srgbClr val="969696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" name="Line 76"/>
              <p:cNvSpPr>
                <a:spLocks noChangeShapeType="1"/>
              </p:cNvSpPr>
              <p:nvPr/>
            </p:nvSpPr>
            <p:spPr bwMode="auto">
              <a:xfrm flipH="1">
                <a:off x="7338" y="3702"/>
                <a:ext cx="405" cy="0"/>
              </a:xfrm>
              <a:prstGeom prst="line">
                <a:avLst/>
              </a:prstGeom>
              <a:noFill/>
              <a:ln w="15875">
                <a:solidFill>
                  <a:srgbClr val="969696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" name="Text Box 77"/>
              <p:cNvSpPr txBox="1">
                <a:spLocks noChangeArrowheads="1"/>
              </p:cNvSpPr>
              <p:nvPr/>
            </p:nvSpPr>
            <p:spPr bwMode="auto">
              <a:xfrm>
                <a:off x="7581" y="3461"/>
                <a:ext cx="615" cy="274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vert="vert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f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(</a:t>
                </a:r>
                <a:r>
                  <a:rPr kumimoji="0" lang="en-US" sz="16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x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)  within 0.08 units of 3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grpSp>
          <p:nvGrpSpPr>
            <p:cNvPr id="5" name="Group 78"/>
            <p:cNvGrpSpPr>
              <a:grpSpLocks/>
            </p:cNvGrpSpPr>
            <p:nvPr/>
          </p:nvGrpSpPr>
          <p:grpSpPr bwMode="auto">
            <a:xfrm>
              <a:off x="3906" y="4782"/>
              <a:ext cx="915" cy="2430"/>
              <a:chOff x="3966" y="3510"/>
              <a:chExt cx="915" cy="2430"/>
            </a:xfrm>
          </p:grpSpPr>
          <p:sp>
            <p:nvSpPr>
              <p:cNvPr id="18" name="Text Box 79"/>
              <p:cNvSpPr txBox="1">
                <a:spLocks noChangeArrowheads="1"/>
              </p:cNvSpPr>
              <p:nvPr/>
            </p:nvSpPr>
            <p:spPr bwMode="auto">
              <a:xfrm>
                <a:off x="3966" y="3510"/>
                <a:ext cx="585" cy="2430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vert="vert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x w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ithin 0.04 units of 1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9" name="Line 80"/>
              <p:cNvSpPr>
                <a:spLocks noChangeShapeType="1"/>
              </p:cNvSpPr>
              <p:nvPr/>
            </p:nvSpPr>
            <p:spPr bwMode="auto">
              <a:xfrm>
                <a:off x="4460" y="3701"/>
                <a:ext cx="420" cy="0"/>
              </a:xfrm>
              <a:prstGeom prst="line">
                <a:avLst/>
              </a:prstGeom>
              <a:noFill/>
              <a:ln w="15875">
                <a:solidFill>
                  <a:srgbClr val="969696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" name="Line 81"/>
              <p:cNvSpPr>
                <a:spLocks noChangeShapeType="1"/>
              </p:cNvSpPr>
              <p:nvPr/>
            </p:nvSpPr>
            <p:spPr bwMode="auto">
              <a:xfrm>
                <a:off x="4461" y="5698"/>
                <a:ext cx="420" cy="0"/>
              </a:xfrm>
              <a:prstGeom prst="line">
                <a:avLst/>
              </a:prstGeom>
              <a:noFill/>
              <a:ln w="15875">
                <a:solidFill>
                  <a:srgbClr val="969696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6" name="Line 82"/>
            <p:cNvSpPr>
              <a:spLocks noChangeShapeType="1"/>
            </p:cNvSpPr>
            <p:nvPr/>
          </p:nvSpPr>
          <p:spPr bwMode="auto">
            <a:xfrm flipV="1">
              <a:off x="9145" y="3927"/>
              <a:ext cx="0" cy="1200"/>
            </a:xfrm>
            <a:prstGeom prst="line">
              <a:avLst/>
            </a:prstGeom>
            <a:noFill/>
            <a:ln w="15875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Line 83"/>
            <p:cNvSpPr>
              <a:spLocks noChangeShapeType="1"/>
            </p:cNvSpPr>
            <p:nvPr/>
          </p:nvSpPr>
          <p:spPr bwMode="auto">
            <a:xfrm flipH="1" flipV="1">
              <a:off x="7375" y="3912"/>
              <a:ext cx="1770" cy="15"/>
            </a:xfrm>
            <a:prstGeom prst="line">
              <a:avLst/>
            </a:prstGeom>
            <a:noFill/>
            <a:ln w="15875">
              <a:solidFill>
                <a:srgbClr val="00FFFF"/>
              </a:solidFill>
              <a:round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8" name="Group 84"/>
            <p:cNvGrpSpPr>
              <a:grpSpLocks/>
            </p:cNvGrpSpPr>
            <p:nvPr/>
          </p:nvGrpSpPr>
          <p:grpSpPr bwMode="auto">
            <a:xfrm>
              <a:off x="7266" y="6823"/>
              <a:ext cx="1935" cy="1220"/>
              <a:chOff x="7221" y="6628"/>
              <a:chExt cx="1935" cy="1220"/>
            </a:xfrm>
          </p:grpSpPr>
          <p:sp>
            <p:nvSpPr>
              <p:cNvPr id="16" name="Line 85"/>
              <p:cNvSpPr>
                <a:spLocks noChangeShapeType="1"/>
              </p:cNvSpPr>
              <p:nvPr/>
            </p:nvSpPr>
            <p:spPr bwMode="auto">
              <a:xfrm flipH="1" flipV="1">
                <a:off x="7221" y="7833"/>
                <a:ext cx="1935" cy="15"/>
              </a:xfrm>
              <a:prstGeom prst="line">
                <a:avLst/>
              </a:prstGeom>
              <a:noFill/>
              <a:ln w="158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" name="Line 86"/>
              <p:cNvSpPr>
                <a:spLocks noChangeShapeType="1"/>
              </p:cNvSpPr>
              <p:nvPr/>
            </p:nvSpPr>
            <p:spPr bwMode="auto">
              <a:xfrm flipV="1">
                <a:off x="9141" y="6628"/>
                <a:ext cx="0" cy="1200"/>
              </a:xfrm>
              <a:prstGeom prst="line">
                <a:avLst/>
              </a:prstGeom>
              <a:noFill/>
              <a:ln w="1587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9" name="Text Box 87"/>
            <p:cNvSpPr txBox="1">
              <a:spLocks noChangeArrowheads="1"/>
            </p:cNvSpPr>
            <p:nvPr/>
          </p:nvSpPr>
          <p:spPr bwMode="auto">
            <a:xfrm>
              <a:off x="8856" y="4632"/>
              <a:ext cx="585" cy="2745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vert="vert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f</a:t>
              </a: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(</a:t>
              </a: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x</a:t>
              </a: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)  within 0.16 units of 3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Line 88"/>
            <p:cNvSpPr>
              <a:spLocks noChangeShapeType="1"/>
            </p:cNvSpPr>
            <p:nvPr/>
          </p:nvSpPr>
          <p:spPr bwMode="auto">
            <a:xfrm flipV="1">
              <a:off x="3017" y="3878"/>
              <a:ext cx="0" cy="1254"/>
            </a:xfrm>
            <a:prstGeom prst="line">
              <a:avLst/>
            </a:prstGeom>
            <a:noFill/>
            <a:ln w="15875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Line 89"/>
            <p:cNvSpPr>
              <a:spLocks noChangeShapeType="1"/>
            </p:cNvSpPr>
            <p:nvPr/>
          </p:nvSpPr>
          <p:spPr bwMode="auto">
            <a:xfrm>
              <a:off x="3017" y="3878"/>
              <a:ext cx="1830" cy="0"/>
            </a:xfrm>
            <a:prstGeom prst="line">
              <a:avLst/>
            </a:prstGeom>
            <a:noFill/>
            <a:ln w="15875">
              <a:solidFill>
                <a:srgbClr val="00FFFF"/>
              </a:solidFill>
              <a:round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2" name="Group 90"/>
            <p:cNvGrpSpPr>
              <a:grpSpLocks/>
            </p:cNvGrpSpPr>
            <p:nvPr/>
          </p:nvGrpSpPr>
          <p:grpSpPr bwMode="auto">
            <a:xfrm>
              <a:off x="3017" y="6791"/>
              <a:ext cx="1770" cy="1267"/>
              <a:chOff x="3017" y="6551"/>
              <a:chExt cx="1770" cy="1267"/>
            </a:xfrm>
          </p:grpSpPr>
          <p:sp>
            <p:nvSpPr>
              <p:cNvPr id="14" name="Line 91"/>
              <p:cNvSpPr>
                <a:spLocks noChangeShapeType="1"/>
              </p:cNvSpPr>
              <p:nvPr/>
            </p:nvSpPr>
            <p:spPr bwMode="auto">
              <a:xfrm flipV="1">
                <a:off x="3017" y="7803"/>
                <a:ext cx="1770" cy="15"/>
              </a:xfrm>
              <a:prstGeom prst="line">
                <a:avLst/>
              </a:prstGeom>
              <a:noFill/>
              <a:ln w="158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" name="Line 92"/>
              <p:cNvSpPr>
                <a:spLocks noChangeShapeType="1"/>
              </p:cNvSpPr>
              <p:nvPr/>
            </p:nvSpPr>
            <p:spPr bwMode="auto">
              <a:xfrm flipV="1">
                <a:off x="3017" y="6551"/>
                <a:ext cx="0" cy="1254"/>
              </a:xfrm>
              <a:prstGeom prst="line">
                <a:avLst/>
              </a:prstGeom>
              <a:noFill/>
              <a:ln w="1587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13" name="Text Box 93"/>
            <p:cNvSpPr txBox="1">
              <a:spLocks noChangeArrowheads="1"/>
            </p:cNvSpPr>
            <p:nvPr/>
          </p:nvSpPr>
          <p:spPr bwMode="auto">
            <a:xfrm>
              <a:off x="2720" y="4709"/>
              <a:ext cx="585" cy="2430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vert="vert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x w</a:t>
              </a: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ithin 0.08 units of 1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657858" y="1471231"/>
          <a:ext cx="1752600" cy="4624777"/>
        </p:xfrm>
        <a:graphic>
          <a:graphicData uri="http://schemas.openxmlformats.org/drawingml/2006/table">
            <a:tbl>
              <a:tblPr/>
              <a:tblGrid>
                <a:gridCol w="876300"/>
                <a:gridCol w="876300"/>
              </a:tblGrid>
              <a:tr h="2596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0.90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3.20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0.91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3.18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0.92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3.16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0.93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3.14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0.94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3.12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0.95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3.10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0.96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3.08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0.97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3.06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0.98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3.04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0.99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3.02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latin typeface="Arial"/>
                          <a:ea typeface="Times New Roman"/>
                        </a:rPr>
                        <a:t>1.00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latin typeface="Arial"/>
                          <a:ea typeface="Times New Roman"/>
                        </a:rPr>
                        <a:t>3.00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1.01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2.98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1.02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2.96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1.03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2.94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1.04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2.92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1.05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2.90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1.06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2.88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1.07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2.86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1.08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2.84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1.09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2.82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4038600" y="1543050"/>
          <a:ext cx="152400" cy="165100"/>
        </p:xfrm>
        <a:graphic>
          <a:graphicData uri="http://schemas.openxmlformats.org/presentationml/2006/ole">
            <p:oleObj spid="_x0000_s119810" name="Equation" r:id="rId4" imgW="152280" imgH="164880" progId="Equation.DSMT4">
              <p:embed/>
            </p:oleObj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4724400" y="1524000"/>
          <a:ext cx="533400" cy="203200"/>
        </p:xfrm>
        <a:graphic>
          <a:graphicData uri="http://schemas.openxmlformats.org/presentationml/2006/ole">
            <p:oleObj spid="_x0000_s119811" name="Equation" r:id="rId5" imgW="533160" imgH="203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9144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graphicFrame>
        <p:nvGraphicFramePr>
          <p:cNvPr id="36866" name="Object 3"/>
          <p:cNvGraphicFramePr>
            <a:graphicFrameLocks noChangeAspect="1"/>
          </p:cNvGraphicFramePr>
          <p:nvPr/>
        </p:nvGraphicFramePr>
        <p:xfrm>
          <a:off x="635000" y="342900"/>
          <a:ext cx="2717800" cy="723900"/>
        </p:xfrm>
        <a:graphic>
          <a:graphicData uri="http://schemas.openxmlformats.org/presentationml/2006/ole">
            <p:oleObj spid="_x0000_s36866" name="Equation" r:id="rId4" imgW="2717640" imgH="723600" progId="Equation.DSMT4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581400" y="1879600"/>
          <a:ext cx="1993900" cy="3403600"/>
        </p:xfrm>
        <a:graphic>
          <a:graphicData uri="http://schemas.openxmlformats.org/presentationml/2006/ole">
            <p:oleObj spid="_x0000_s36867" name="Equation" r:id="rId5" imgW="1993680" imgH="34034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676400" y="1676400"/>
            <a:ext cx="5562600" cy="4495800"/>
            <a:chOff x="1981200" y="1905000"/>
            <a:chExt cx="5562600" cy="4495800"/>
          </a:xfrm>
        </p:grpSpPr>
        <p:pic>
          <p:nvPicPr>
            <p:cNvPr id="30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 r="22222"/>
            <a:stretch>
              <a:fillRect/>
            </a:stretch>
          </p:blipFill>
          <p:spPr bwMode="auto">
            <a:xfrm>
              <a:off x="3154909" y="1905000"/>
              <a:ext cx="3366541" cy="40716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</p:pic>
        <p:graphicFrame>
          <p:nvGraphicFramePr>
            <p:cNvPr id="31" name="Object 30"/>
            <p:cNvGraphicFramePr>
              <a:graphicFrameLocks noChangeAspect="1"/>
            </p:cNvGraphicFramePr>
            <p:nvPr/>
          </p:nvGraphicFramePr>
          <p:xfrm>
            <a:off x="4643438" y="5832475"/>
            <a:ext cx="2900362" cy="568325"/>
          </p:xfrm>
          <a:graphic>
            <a:graphicData uri="http://schemas.openxmlformats.org/presentationml/2006/ole">
              <p:oleObj spid="_x0000_s26633" name="Equation" r:id="rId5" imgW="3213000" imgH="609480" progId="Equation.DSMT4">
                <p:embed/>
              </p:oleObj>
            </a:graphicData>
          </a:graphic>
        </p:graphicFrame>
        <p:cxnSp>
          <p:nvCxnSpPr>
            <p:cNvPr id="32" name="Straight Arrow Connector 31"/>
            <p:cNvCxnSpPr/>
            <p:nvPr/>
          </p:nvCxnSpPr>
          <p:spPr>
            <a:xfrm rot="16200000" flipV="1">
              <a:off x="4897224" y="5289238"/>
              <a:ext cx="568960" cy="343525"/>
            </a:xfrm>
            <a:prstGeom prst="straightConnector1">
              <a:avLst/>
            </a:prstGeom>
            <a:solidFill>
              <a:schemeClr val="bg1"/>
            </a:solidFill>
            <a:ln w="15875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8" name="Object 27"/>
            <p:cNvGraphicFramePr>
              <a:graphicFrameLocks noChangeAspect="1"/>
            </p:cNvGraphicFramePr>
            <p:nvPr/>
          </p:nvGraphicFramePr>
          <p:xfrm>
            <a:off x="1981200" y="2568575"/>
            <a:ext cx="1889125" cy="1044575"/>
          </p:xfrm>
          <a:graphic>
            <a:graphicData uri="http://schemas.openxmlformats.org/presentationml/2006/ole">
              <p:oleObj spid="_x0000_s26634" name="Equation" r:id="rId6" imgW="2095200" imgH="1117440" progId="Equation.DSMT4">
                <p:embed/>
              </p:oleObj>
            </a:graphicData>
          </a:graphic>
        </p:graphicFrame>
        <p:cxnSp>
          <p:nvCxnSpPr>
            <p:cNvPr id="29" name="Straight Arrow Connector 28"/>
            <p:cNvCxnSpPr/>
            <p:nvPr/>
          </p:nvCxnSpPr>
          <p:spPr>
            <a:xfrm>
              <a:off x="3773253" y="3185160"/>
              <a:ext cx="549639" cy="142240"/>
            </a:xfrm>
            <a:prstGeom prst="straightConnector1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 </a:t>
            </a:r>
            <a:endParaRPr lang="en-US" sz="3200" b="1" dirty="0">
              <a:latin typeface="Comic Sans MS" pitchFamily="66" charset="0"/>
            </a:endParaRP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635000" y="342900"/>
          <a:ext cx="2717800" cy="723900"/>
        </p:xfrm>
        <a:graphic>
          <a:graphicData uri="http://schemas.openxmlformats.org/presentationml/2006/ole">
            <p:oleObj spid="_x0000_s26626" name="Equation" r:id="rId7" imgW="2717640" imgH="723600" progId="Equation.DSMT4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295400" y="5562600"/>
            <a:ext cx="760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8" action="ppaction://hlinkfile"/>
              </a:rPr>
              <a:t>Graph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5" name="Picture 15"/>
          <p:cNvPicPr>
            <a:picLocks noChangeAspect="1" noChangeArrowheads="1"/>
          </p:cNvPicPr>
          <p:nvPr/>
        </p:nvPicPr>
        <p:blipFill>
          <a:blip r:embed="rId4" cstate="print"/>
          <a:srcRect l="12255" r="19118"/>
          <a:stretch>
            <a:fillRect/>
          </a:stretch>
        </p:blipFill>
        <p:spPr bwMode="auto">
          <a:xfrm>
            <a:off x="3482340" y="2785110"/>
            <a:ext cx="2133600" cy="31089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25611" name="Picture 11"/>
          <p:cNvPicPr>
            <a:picLocks noChangeAspect="1" noChangeArrowheads="1"/>
          </p:cNvPicPr>
          <p:nvPr/>
        </p:nvPicPr>
        <p:blipFill>
          <a:blip r:embed="rId5" cstate="print"/>
          <a:srcRect l="23077" r="26923"/>
          <a:stretch>
            <a:fillRect/>
          </a:stretch>
        </p:blipFill>
        <p:spPr bwMode="auto">
          <a:xfrm>
            <a:off x="1422717" y="2785110"/>
            <a:ext cx="1554480" cy="31089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25612" name="Picture 12"/>
          <p:cNvPicPr>
            <a:picLocks noChangeAspect="1" noChangeArrowheads="1"/>
          </p:cNvPicPr>
          <p:nvPr/>
        </p:nvPicPr>
        <p:blipFill>
          <a:blip r:embed="rId6" cstate="print"/>
          <a:srcRect l="14706" r="21569"/>
          <a:stretch>
            <a:fillRect/>
          </a:stretch>
        </p:blipFill>
        <p:spPr bwMode="auto">
          <a:xfrm>
            <a:off x="6286500" y="2785110"/>
            <a:ext cx="1981200" cy="31089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7" cstate="print"/>
          <a:srcRect l="22059" r="26471"/>
          <a:stretch>
            <a:fillRect/>
          </a:stretch>
        </p:blipFill>
        <p:spPr bwMode="auto">
          <a:xfrm>
            <a:off x="3771900" y="2785110"/>
            <a:ext cx="1600200" cy="31089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25610" name="Picture 10"/>
          <p:cNvPicPr>
            <a:picLocks noChangeAspect="1" noChangeArrowheads="1"/>
          </p:cNvPicPr>
          <p:nvPr/>
        </p:nvPicPr>
        <p:blipFill>
          <a:blip r:embed="rId8" cstate="print"/>
          <a:srcRect l="22059" r="26471"/>
          <a:stretch>
            <a:fillRect/>
          </a:stretch>
        </p:blipFill>
        <p:spPr bwMode="auto">
          <a:xfrm>
            <a:off x="1399857" y="2785110"/>
            <a:ext cx="1600200" cy="31089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25614" name="Picture 14"/>
          <p:cNvPicPr>
            <a:picLocks noChangeAspect="1" noChangeArrowheads="1"/>
          </p:cNvPicPr>
          <p:nvPr/>
        </p:nvPicPr>
        <p:blipFill>
          <a:blip r:embed="rId9" cstate="print"/>
          <a:srcRect l="14706" r="19118"/>
          <a:stretch>
            <a:fillRect/>
          </a:stretch>
        </p:blipFill>
        <p:spPr bwMode="auto">
          <a:xfrm>
            <a:off x="6248400" y="2785110"/>
            <a:ext cx="2057400" cy="31089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 </a:t>
            </a:r>
            <a:endParaRPr lang="en-US" sz="3200" b="1" dirty="0">
              <a:latin typeface="Comic Sans MS" pitchFamily="66" charset="0"/>
            </a:endParaRP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635000" y="342900"/>
          <a:ext cx="2717800" cy="723900"/>
        </p:xfrm>
        <a:graphic>
          <a:graphicData uri="http://schemas.openxmlformats.org/presentationml/2006/ole">
            <p:oleObj spid="_x0000_s25603" name="Equation" r:id="rId10" imgW="2717640" imgH="723600" progId="Equation.DSMT4">
              <p:embed/>
            </p:oleObj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4278154" y="1705769"/>
          <a:ext cx="952500" cy="939800"/>
        </p:xfrm>
        <a:graphic>
          <a:graphicData uri="http://schemas.openxmlformats.org/presentationml/2006/ole">
            <p:oleObj spid="_x0000_s25616" name="Equation" r:id="rId11" imgW="952200" imgH="939600" progId="Equation.DSMT4">
              <p:embed/>
            </p:oleObj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6832600" y="2004219"/>
          <a:ext cx="889000" cy="342900"/>
        </p:xfrm>
        <a:graphic>
          <a:graphicData uri="http://schemas.openxmlformats.org/presentationml/2006/ole">
            <p:oleObj spid="_x0000_s25617" name="Equation" r:id="rId12" imgW="888840" imgH="342720" progId="Equation.DSMT4">
              <p:embed/>
            </p:oleObj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1723707" y="1705769"/>
          <a:ext cx="952500" cy="939800"/>
        </p:xfrm>
        <a:graphic>
          <a:graphicData uri="http://schemas.openxmlformats.org/presentationml/2006/ole">
            <p:oleObj spid="_x0000_s25618" name="Equation" r:id="rId13" imgW="952200" imgH="939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1752600"/>
            <a:ext cx="7924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When the values successively attributed to a variable approach indefinitely to a fixed value, in a manner so as to end by differing from it as little as one wishes, this last is called the limit of all the others. </a:t>
            </a:r>
          </a:p>
          <a:p>
            <a:endParaRPr lang="en-US" dirty="0" smtClean="0"/>
          </a:p>
          <a:p>
            <a:r>
              <a:rPr lang="en-US" sz="1050" dirty="0" smtClean="0"/>
              <a:t>                                                                                                                                       </a:t>
            </a:r>
            <a:r>
              <a:rPr lang="en-US" dirty="0" smtClean="0"/>
              <a:t>Augustin-Louis Cauchy  (1789 – 1857)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 The Definition of Limit at a Point</a:t>
            </a:r>
            <a:endParaRPr lang="en-US" sz="32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5" name="Object 9"/>
          <p:cNvGraphicFramePr>
            <a:graphicFrameLocks noChangeAspect="1"/>
          </p:cNvGraphicFramePr>
          <p:nvPr/>
        </p:nvGraphicFramePr>
        <p:xfrm>
          <a:off x="1295400" y="1663700"/>
          <a:ext cx="6146800" cy="1587500"/>
        </p:xfrm>
        <a:graphic>
          <a:graphicData uri="http://schemas.openxmlformats.org/presentationml/2006/ole">
            <p:oleObj spid="_x0000_s93187" name="Equation" r:id="rId4" imgW="6146640" imgH="1587240" progId="Equation.DSMT4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 The Definition of Limit at a Point</a:t>
            </a:r>
            <a:endParaRPr lang="en-US" sz="3200" b="1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0800" y="5943600"/>
            <a:ext cx="594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Karl Weierstrass (1815 – 1897)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5" name="Object 9"/>
          <p:cNvGraphicFramePr>
            <a:graphicFrameLocks noChangeAspect="1"/>
          </p:cNvGraphicFramePr>
          <p:nvPr/>
        </p:nvGraphicFramePr>
        <p:xfrm>
          <a:off x="1295400" y="1663700"/>
          <a:ext cx="6146800" cy="1587500"/>
        </p:xfrm>
        <a:graphic>
          <a:graphicData uri="http://schemas.openxmlformats.org/presentationml/2006/ole">
            <p:oleObj spid="_x0000_s179202" name="Equation" r:id="rId4" imgW="6146640" imgH="1587240" progId="Equation.DSMT4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1295400" y="4025900"/>
          <a:ext cx="6705600" cy="1536700"/>
        </p:xfrm>
        <a:graphic>
          <a:graphicData uri="http://schemas.openxmlformats.org/presentationml/2006/ole">
            <p:oleObj spid="_x0000_s179203" name="Equation" r:id="rId5" imgW="6705360" imgH="1536480" progId="Equation.DSMT4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 The Definition of Limit at a Point</a:t>
            </a:r>
            <a:endParaRPr lang="en-US" sz="3200" b="1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0800" y="5943600"/>
            <a:ext cx="594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Karl Weierstrass (1815 – 1897)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1936750" y="2971800"/>
          <a:ext cx="5422900" cy="1066800"/>
        </p:xfrm>
        <a:graphic>
          <a:graphicData uri="http://schemas.openxmlformats.org/presentationml/2006/ole">
            <p:oleObj spid="_x0000_s92162" name="Equation" r:id="rId4" imgW="5422680" imgH="1066680" progId="Equation.DSMT4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Footnote: </a:t>
            </a:r>
            <a:br>
              <a:rPr lang="en-US" sz="3200" b="1" dirty="0" smtClean="0">
                <a:latin typeface="Comic Sans MS" pitchFamily="66" charset="0"/>
              </a:rPr>
            </a:br>
            <a:r>
              <a:rPr lang="en-US" sz="3200" b="1" dirty="0" smtClean="0">
                <a:latin typeface="Comic Sans MS" pitchFamily="66" charset="0"/>
              </a:rPr>
              <a:t>The Definition of Limit at a Point</a:t>
            </a:r>
            <a:endParaRPr lang="en-US" sz="32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 Footnote:</a:t>
            </a:r>
            <a:br>
              <a:rPr lang="en-US" sz="3200" b="1" dirty="0" smtClean="0">
                <a:latin typeface="Comic Sans MS" pitchFamily="66" charset="0"/>
              </a:rPr>
            </a:br>
            <a:r>
              <a:rPr lang="en-US" sz="3200" b="1" dirty="0" smtClean="0">
                <a:latin typeface="Comic Sans MS" pitchFamily="66" charset="0"/>
              </a:rPr>
              <a:t>The Definition of Limit at a Point</a:t>
            </a:r>
            <a:endParaRPr lang="en-US" sz="3200" b="1" dirty="0">
              <a:latin typeface="Comic Sans MS" pitchFamily="66" charset="0"/>
            </a:endParaRPr>
          </a:p>
        </p:txBody>
      </p:sp>
      <p:graphicFrame>
        <p:nvGraphicFramePr>
          <p:cNvPr id="34826" name="Object 10"/>
          <p:cNvGraphicFramePr>
            <a:graphicFrameLocks noChangeAspect="1"/>
          </p:cNvGraphicFramePr>
          <p:nvPr/>
        </p:nvGraphicFramePr>
        <p:xfrm>
          <a:off x="1905000" y="2971800"/>
          <a:ext cx="5422900" cy="1066800"/>
        </p:xfrm>
        <a:graphic>
          <a:graphicData uri="http://schemas.openxmlformats.org/presentationml/2006/ole">
            <p:oleObj spid="_x0000_s114691" name="Equation" r:id="rId4" imgW="5422680" imgH="10666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9144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grpSp>
        <p:nvGrpSpPr>
          <p:cNvPr id="3" name="Group 73"/>
          <p:cNvGrpSpPr>
            <a:grpSpLocks/>
          </p:cNvGrpSpPr>
          <p:nvPr/>
        </p:nvGrpSpPr>
        <p:grpSpPr bwMode="auto">
          <a:xfrm>
            <a:off x="1981200" y="2243138"/>
            <a:ext cx="5181855" cy="3560757"/>
            <a:chOff x="2720" y="3878"/>
            <a:chExt cx="6721" cy="4180"/>
          </a:xfrm>
        </p:grpSpPr>
        <p:grpSp>
          <p:nvGrpSpPr>
            <p:cNvPr id="4" name="Group 74"/>
            <p:cNvGrpSpPr>
              <a:grpSpLocks/>
            </p:cNvGrpSpPr>
            <p:nvPr/>
          </p:nvGrpSpPr>
          <p:grpSpPr bwMode="auto">
            <a:xfrm>
              <a:off x="7221" y="4733"/>
              <a:ext cx="858" cy="2745"/>
              <a:chOff x="7338" y="3461"/>
              <a:chExt cx="858" cy="2745"/>
            </a:xfrm>
          </p:grpSpPr>
          <p:sp>
            <p:nvSpPr>
              <p:cNvPr id="21" name="Line 75"/>
              <p:cNvSpPr>
                <a:spLocks noChangeShapeType="1"/>
              </p:cNvSpPr>
              <p:nvPr/>
            </p:nvSpPr>
            <p:spPr bwMode="auto">
              <a:xfrm flipH="1">
                <a:off x="7338" y="5698"/>
                <a:ext cx="405" cy="0"/>
              </a:xfrm>
              <a:prstGeom prst="line">
                <a:avLst/>
              </a:prstGeom>
              <a:noFill/>
              <a:ln w="15875">
                <a:solidFill>
                  <a:srgbClr val="969696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" name="Line 76"/>
              <p:cNvSpPr>
                <a:spLocks noChangeShapeType="1"/>
              </p:cNvSpPr>
              <p:nvPr/>
            </p:nvSpPr>
            <p:spPr bwMode="auto">
              <a:xfrm flipH="1">
                <a:off x="7338" y="3702"/>
                <a:ext cx="405" cy="0"/>
              </a:xfrm>
              <a:prstGeom prst="line">
                <a:avLst/>
              </a:prstGeom>
              <a:noFill/>
              <a:ln w="15875">
                <a:solidFill>
                  <a:srgbClr val="969696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" name="Text Box 77"/>
              <p:cNvSpPr txBox="1">
                <a:spLocks noChangeArrowheads="1"/>
              </p:cNvSpPr>
              <p:nvPr/>
            </p:nvSpPr>
            <p:spPr bwMode="auto">
              <a:xfrm>
                <a:off x="7581" y="3461"/>
                <a:ext cx="615" cy="274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vert="vert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f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(</a:t>
                </a:r>
                <a:r>
                  <a:rPr kumimoji="0" lang="en-US" sz="16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x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)  within 0.08 units of 3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grpSp>
          <p:nvGrpSpPr>
            <p:cNvPr id="5" name="Group 78"/>
            <p:cNvGrpSpPr>
              <a:grpSpLocks/>
            </p:cNvGrpSpPr>
            <p:nvPr/>
          </p:nvGrpSpPr>
          <p:grpSpPr bwMode="auto">
            <a:xfrm>
              <a:off x="3906" y="4782"/>
              <a:ext cx="915" cy="2430"/>
              <a:chOff x="3966" y="3510"/>
              <a:chExt cx="915" cy="2430"/>
            </a:xfrm>
          </p:grpSpPr>
          <p:sp>
            <p:nvSpPr>
              <p:cNvPr id="18" name="Text Box 79"/>
              <p:cNvSpPr txBox="1">
                <a:spLocks noChangeArrowheads="1"/>
              </p:cNvSpPr>
              <p:nvPr/>
            </p:nvSpPr>
            <p:spPr bwMode="auto">
              <a:xfrm>
                <a:off x="3966" y="3510"/>
                <a:ext cx="585" cy="2430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vert="vert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x w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ithin 0.04 units of 1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9" name="Line 80"/>
              <p:cNvSpPr>
                <a:spLocks noChangeShapeType="1"/>
              </p:cNvSpPr>
              <p:nvPr/>
            </p:nvSpPr>
            <p:spPr bwMode="auto">
              <a:xfrm>
                <a:off x="4460" y="3701"/>
                <a:ext cx="420" cy="0"/>
              </a:xfrm>
              <a:prstGeom prst="line">
                <a:avLst/>
              </a:prstGeom>
              <a:noFill/>
              <a:ln w="15875">
                <a:solidFill>
                  <a:srgbClr val="969696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" name="Line 81"/>
              <p:cNvSpPr>
                <a:spLocks noChangeShapeType="1"/>
              </p:cNvSpPr>
              <p:nvPr/>
            </p:nvSpPr>
            <p:spPr bwMode="auto">
              <a:xfrm>
                <a:off x="4461" y="5698"/>
                <a:ext cx="420" cy="0"/>
              </a:xfrm>
              <a:prstGeom prst="line">
                <a:avLst/>
              </a:prstGeom>
              <a:noFill/>
              <a:ln w="15875">
                <a:solidFill>
                  <a:srgbClr val="969696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6" name="Line 82"/>
            <p:cNvSpPr>
              <a:spLocks noChangeShapeType="1"/>
            </p:cNvSpPr>
            <p:nvPr/>
          </p:nvSpPr>
          <p:spPr bwMode="auto">
            <a:xfrm flipV="1">
              <a:off x="9145" y="3927"/>
              <a:ext cx="0" cy="1200"/>
            </a:xfrm>
            <a:prstGeom prst="line">
              <a:avLst/>
            </a:prstGeom>
            <a:noFill/>
            <a:ln w="15875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Line 83"/>
            <p:cNvSpPr>
              <a:spLocks noChangeShapeType="1"/>
            </p:cNvSpPr>
            <p:nvPr/>
          </p:nvSpPr>
          <p:spPr bwMode="auto">
            <a:xfrm flipH="1" flipV="1">
              <a:off x="7375" y="3912"/>
              <a:ext cx="1770" cy="15"/>
            </a:xfrm>
            <a:prstGeom prst="line">
              <a:avLst/>
            </a:prstGeom>
            <a:noFill/>
            <a:ln w="15875">
              <a:solidFill>
                <a:srgbClr val="00FFFF"/>
              </a:solidFill>
              <a:round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8" name="Group 84"/>
            <p:cNvGrpSpPr>
              <a:grpSpLocks/>
            </p:cNvGrpSpPr>
            <p:nvPr/>
          </p:nvGrpSpPr>
          <p:grpSpPr bwMode="auto">
            <a:xfrm>
              <a:off x="7266" y="6823"/>
              <a:ext cx="1935" cy="1220"/>
              <a:chOff x="7221" y="6628"/>
              <a:chExt cx="1935" cy="1220"/>
            </a:xfrm>
          </p:grpSpPr>
          <p:sp>
            <p:nvSpPr>
              <p:cNvPr id="16" name="Line 85"/>
              <p:cNvSpPr>
                <a:spLocks noChangeShapeType="1"/>
              </p:cNvSpPr>
              <p:nvPr/>
            </p:nvSpPr>
            <p:spPr bwMode="auto">
              <a:xfrm flipH="1" flipV="1">
                <a:off x="7221" y="7833"/>
                <a:ext cx="1935" cy="15"/>
              </a:xfrm>
              <a:prstGeom prst="line">
                <a:avLst/>
              </a:prstGeom>
              <a:noFill/>
              <a:ln w="158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" name="Line 86"/>
              <p:cNvSpPr>
                <a:spLocks noChangeShapeType="1"/>
              </p:cNvSpPr>
              <p:nvPr/>
            </p:nvSpPr>
            <p:spPr bwMode="auto">
              <a:xfrm flipV="1">
                <a:off x="9141" y="6628"/>
                <a:ext cx="0" cy="1200"/>
              </a:xfrm>
              <a:prstGeom prst="line">
                <a:avLst/>
              </a:prstGeom>
              <a:noFill/>
              <a:ln w="1587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9" name="Text Box 87"/>
            <p:cNvSpPr txBox="1">
              <a:spLocks noChangeArrowheads="1"/>
            </p:cNvSpPr>
            <p:nvPr/>
          </p:nvSpPr>
          <p:spPr bwMode="auto">
            <a:xfrm>
              <a:off x="8856" y="4632"/>
              <a:ext cx="585" cy="2745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vert="vert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f</a:t>
              </a: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(</a:t>
              </a: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x</a:t>
              </a: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)  within 0.16 units of 3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Line 88"/>
            <p:cNvSpPr>
              <a:spLocks noChangeShapeType="1"/>
            </p:cNvSpPr>
            <p:nvPr/>
          </p:nvSpPr>
          <p:spPr bwMode="auto">
            <a:xfrm flipV="1">
              <a:off x="3017" y="3878"/>
              <a:ext cx="0" cy="1254"/>
            </a:xfrm>
            <a:prstGeom prst="line">
              <a:avLst/>
            </a:prstGeom>
            <a:noFill/>
            <a:ln w="15875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Line 89"/>
            <p:cNvSpPr>
              <a:spLocks noChangeShapeType="1"/>
            </p:cNvSpPr>
            <p:nvPr/>
          </p:nvSpPr>
          <p:spPr bwMode="auto">
            <a:xfrm>
              <a:off x="3017" y="3878"/>
              <a:ext cx="1830" cy="0"/>
            </a:xfrm>
            <a:prstGeom prst="line">
              <a:avLst/>
            </a:prstGeom>
            <a:noFill/>
            <a:ln w="15875">
              <a:solidFill>
                <a:srgbClr val="00FFFF"/>
              </a:solidFill>
              <a:round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2" name="Group 90"/>
            <p:cNvGrpSpPr>
              <a:grpSpLocks/>
            </p:cNvGrpSpPr>
            <p:nvPr/>
          </p:nvGrpSpPr>
          <p:grpSpPr bwMode="auto">
            <a:xfrm>
              <a:off x="3017" y="6791"/>
              <a:ext cx="1770" cy="1267"/>
              <a:chOff x="3017" y="6551"/>
              <a:chExt cx="1770" cy="1267"/>
            </a:xfrm>
          </p:grpSpPr>
          <p:sp>
            <p:nvSpPr>
              <p:cNvPr id="14" name="Line 91"/>
              <p:cNvSpPr>
                <a:spLocks noChangeShapeType="1"/>
              </p:cNvSpPr>
              <p:nvPr/>
            </p:nvSpPr>
            <p:spPr bwMode="auto">
              <a:xfrm flipV="1">
                <a:off x="3017" y="7803"/>
                <a:ext cx="1770" cy="15"/>
              </a:xfrm>
              <a:prstGeom prst="line">
                <a:avLst/>
              </a:prstGeom>
              <a:noFill/>
              <a:ln w="15875">
                <a:solidFill>
                  <a:srgbClr val="00FFFF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" name="Line 92"/>
              <p:cNvSpPr>
                <a:spLocks noChangeShapeType="1"/>
              </p:cNvSpPr>
              <p:nvPr/>
            </p:nvSpPr>
            <p:spPr bwMode="auto">
              <a:xfrm flipV="1">
                <a:off x="3017" y="6551"/>
                <a:ext cx="0" cy="1254"/>
              </a:xfrm>
              <a:prstGeom prst="line">
                <a:avLst/>
              </a:prstGeom>
              <a:noFill/>
              <a:ln w="1587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13" name="Text Box 93"/>
            <p:cNvSpPr txBox="1">
              <a:spLocks noChangeArrowheads="1"/>
            </p:cNvSpPr>
            <p:nvPr/>
          </p:nvSpPr>
          <p:spPr bwMode="auto">
            <a:xfrm>
              <a:off x="2720" y="4709"/>
              <a:ext cx="585" cy="2430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vert="vert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x w</a:t>
              </a: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ithin 0.08 units of 1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657858" y="1471231"/>
          <a:ext cx="1752600" cy="4624777"/>
        </p:xfrm>
        <a:graphic>
          <a:graphicData uri="http://schemas.openxmlformats.org/drawingml/2006/table">
            <a:tbl>
              <a:tblPr/>
              <a:tblGrid>
                <a:gridCol w="876300"/>
                <a:gridCol w="876300"/>
              </a:tblGrid>
              <a:tr h="2596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0.90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3.20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0.91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3.18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0.92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3.16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0.93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3.14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0.94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3.12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0.95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3.10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0.96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3.08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0.97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3.06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0.98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3.04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0.99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3.02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latin typeface="Arial"/>
                          <a:ea typeface="Times New Roman"/>
                        </a:rPr>
                        <a:t>1.00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latin typeface="Arial"/>
                          <a:ea typeface="Times New Roman"/>
                        </a:rPr>
                        <a:t>3.00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1.01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2.98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1.02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2.96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1.03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2.94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1.04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2.92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1.05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2.90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1.06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2.88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1.07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2.86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1.08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2.84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18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1.09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</a:rPr>
                        <a:t>2.82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4038600" y="1543050"/>
          <a:ext cx="152400" cy="165100"/>
        </p:xfrm>
        <a:graphic>
          <a:graphicData uri="http://schemas.openxmlformats.org/presentationml/2006/ole">
            <p:oleObj spid="_x0000_s156674" name="Equation" r:id="rId4" imgW="152280" imgH="164880" progId="Equation.DSMT4">
              <p:embed/>
            </p:oleObj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4724400" y="1524000"/>
          <a:ext cx="533400" cy="203200"/>
        </p:xfrm>
        <a:graphic>
          <a:graphicData uri="http://schemas.openxmlformats.org/presentationml/2006/ole">
            <p:oleObj spid="_x0000_s156675" name="Equation" r:id="rId5" imgW="533160" imgH="203040" progId="Equation.DSMT4">
              <p:embed/>
            </p:oleObj>
          </a:graphicData>
        </a:graphic>
      </p:graphicFrame>
      <p:graphicFrame>
        <p:nvGraphicFramePr>
          <p:cNvPr id="156676" name="Object 3"/>
          <p:cNvGraphicFramePr>
            <a:graphicFrameLocks noChangeAspect="1"/>
          </p:cNvGraphicFramePr>
          <p:nvPr/>
        </p:nvGraphicFramePr>
        <p:xfrm>
          <a:off x="635000" y="342900"/>
          <a:ext cx="2717800" cy="723900"/>
        </p:xfrm>
        <a:graphic>
          <a:graphicData uri="http://schemas.openxmlformats.org/presentationml/2006/ole">
            <p:oleObj spid="_x0000_s156676" name="Equation" r:id="rId6" imgW="2717640" imgH="723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9144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graphicFrame>
        <p:nvGraphicFramePr>
          <p:cNvPr id="36866" name="Object 3"/>
          <p:cNvGraphicFramePr>
            <a:graphicFrameLocks noChangeAspect="1"/>
          </p:cNvGraphicFramePr>
          <p:nvPr/>
        </p:nvGraphicFramePr>
        <p:xfrm>
          <a:off x="635000" y="342900"/>
          <a:ext cx="2717800" cy="723900"/>
        </p:xfrm>
        <a:graphic>
          <a:graphicData uri="http://schemas.openxmlformats.org/presentationml/2006/ole">
            <p:oleObj spid="_x0000_s207874" name="Equation" r:id="rId4" imgW="2717640" imgH="723600" progId="Equation.DSMT4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581400" y="1879600"/>
          <a:ext cx="1993900" cy="3403600"/>
        </p:xfrm>
        <a:graphic>
          <a:graphicData uri="http://schemas.openxmlformats.org/presentationml/2006/ole">
            <p:oleObj spid="_x0000_s207875" name="Equation" r:id="rId5" imgW="1993680" imgH="34034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 </a:t>
            </a:r>
            <a:endParaRPr lang="en-US" sz="3200" b="1" dirty="0">
              <a:latin typeface="Comic Sans MS" pitchFamily="66" charset="0"/>
            </a:endParaRP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558800" y="349250"/>
          <a:ext cx="1803400" cy="711200"/>
        </p:xfrm>
        <a:graphic>
          <a:graphicData uri="http://schemas.openxmlformats.org/presentationml/2006/ole">
            <p:oleObj spid="_x0000_s152578" name="Equation" r:id="rId4" imgW="1803240" imgH="711000" progId="Equation.DSMT4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454400" y="1600200"/>
          <a:ext cx="1854200" cy="1016000"/>
        </p:xfrm>
        <a:graphic>
          <a:graphicData uri="http://schemas.openxmlformats.org/presentationml/2006/ole">
            <p:oleObj spid="_x0000_s152579" name="Equation" r:id="rId5" imgW="1854000" imgH="10159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 </a:t>
            </a:r>
            <a:endParaRPr lang="en-US" sz="3200" b="1" dirty="0">
              <a:latin typeface="Comic Sans MS" pitchFamily="66" charset="0"/>
            </a:endParaRP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558800" y="349250"/>
          <a:ext cx="1803400" cy="711200"/>
        </p:xfrm>
        <a:graphic>
          <a:graphicData uri="http://schemas.openxmlformats.org/presentationml/2006/ole">
            <p:oleObj spid="_x0000_s153602" name="Equation" r:id="rId4" imgW="1803240" imgH="711000" progId="Equation.DSMT4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454400" y="1600200"/>
          <a:ext cx="1854200" cy="1016000"/>
        </p:xfrm>
        <a:graphic>
          <a:graphicData uri="http://schemas.openxmlformats.org/presentationml/2006/ole">
            <p:oleObj spid="_x0000_s153603" name="Equation" r:id="rId5" imgW="1854000" imgH="1015920" progId="Equation.DSMT4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600200" y="3039533"/>
          <a:ext cx="5562600" cy="431800"/>
        </p:xfrm>
        <a:graphic>
          <a:graphicData uri="http://schemas.openxmlformats.org/presentationml/2006/ole">
            <p:oleObj spid="_x0000_s153604" name="Equation" r:id="rId6" imgW="5562360" imgH="4316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 </a:t>
            </a:r>
            <a:endParaRPr lang="en-US" sz="3200" b="1" dirty="0">
              <a:latin typeface="Comic Sans MS" pitchFamily="66" charset="0"/>
            </a:endParaRP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558800" y="349250"/>
          <a:ext cx="1803400" cy="711200"/>
        </p:xfrm>
        <a:graphic>
          <a:graphicData uri="http://schemas.openxmlformats.org/presentationml/2006/ole">
            <p:oleObj spid="_x0000_s154626" name="Equation" r:id="rId4" imgW="1803240" imgH="711000" progId="Equation.DSMT4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454400" y="1600200"/>
          <a:ext cx="1854200" cy="1016000"/>
        </p:xfrm>
        <a:graphic>
          <a:graphicData uri="http://schemas.openxmlformats.org/presentationml/2006/ole">
            <p:oleObj spid="_x0000_s154627" name="Equation" r:id="rId5" imgW="1854000" imgH="1015920" progId="Equation.DSMT4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600200" y="3039533"/>
          <a:ext cx="5562600" cy="431800"/>
        </p:xfrm>
        <a:graphic>
          <a:graphicData uri="http://schemas.openxmlformats.org/presentationml/2006/ole">
            <p:oleObj spid="_x0000_s154628" name="Equation" r:id="rId6" imgW="5562360" imgH="431640" progId="Equation.DSMT4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689350" y="3894666"/>
          <a:ext cx="1384300" cy="1244600"/>
        </p:xfrm>
        <a:graphic>
          <a:graphicData uri="http://schemas.openxmlformats.org/presentationml/2006/ole">
            <p:oleObj spid="_x0000_s154629" name="Equation" r:id="rId7" imgW="1384200" imgH="12445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 </a:t>
            </a:r>
            <a:endParaRPr lang="en-US" sz="3200" b="1" dirty="0">
              <a:latin typeface="Comic Sans MS" pitchFamily="66" charset="0"/>
            </a:endParaRP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558800" y="349250"/>
          <a:ext cx="1803400" cy="711200"/>
        </p:xfrm>
        <a:graphic>
          <a:graphicData uri="http://schemas.openxmlformats.org/presentationml/2006/ole">
            <p:oleObj spid="_x0000_s155650" name="Equation" r:id="rId4" imgW="1803240" imgH="711000" progId="Equation.DSMT4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454400" y="1600200"/>
          <a:ext cx="1854200" cy="1016000"/>
        </p:xfrm>
        <a:graphic>
          <a:graphicData uri="http://schemas.openxmlformats.org/presentationml/2006/ole">
            <p:oleObj spid="_x0000_s155651" name="Equation" r:id="rId5" imgW="1854000" imgH="1015920" progId="Equation.DSMT4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600200" y="3039533"/>
          <a:ext cx="5562600" cy="431800"/>
        </p:xfrm>
        <a:graphic>
          <a:graphicData uri="http://schemas.openxmlformats.org/presentationml/2006/ole">
            <p:oleObj spid="_x0000_s155652" name="Equation" r:id="rId6" imgW="5562360" imgH="431640" progId="Equation.DSMT4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689350" y="3894666"/>
          <a:ext cx="1384300" cy="1244600"/>
        </p:xfrm>
        <a:graphic>
          <a:graphicData uri="http://schemas.openxmlformats.org/presentationml/2006/ole">
            <p:oleObj spid="_x0000_s155653" name="Equation" r:id="rId7" imgW="1384200" imgH="1244520" progId="Equation.DSMT4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495550" y="5562600"/>
          <a:ext cx="3771900" cy="736600"/>
        </p:xfrm>
        <a:graphic>
          <a:graphicData uri="http://schemas.openxmlformats.org/presentationml/2006/ole">
            <p:oleObj spid="_x0000_s155654" name="Equation" r:id="rId8" imgW="3771720" imgH="736560" progId="Equation.DSMT4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772400" y="5715000"/>
            <a:ext cx="760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9" action="ppaction://hlinkfile"/>
              </a:rPr>
              <a:t>Graph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 </a:t>
            </a:r>
            <a:endParaRPr lang="en-US" sz="3200" b="1" dirty="0">
              <a:latin typeface="Comic Sans MS" pitchFamily="66" charset="0"/>
            </a:endParaRPr>
          </a:p>
        </p:txBody>
      </p:sp>
      <p:graphicFrame>
        <p:nvGraphicFramePr>
          <p:cNvPr id="285700" name="Object 3"/>
          <p:cNvGraphicFramePr>
            <a:graphicFrameLocks noChangeAspect="1"/>
          </p:cNvGraphicFramePr>
          <p:nvPr/>
        </p:nvGraphicFramePr>
        <p:xfrm>
          <a:off x="685800" y="381000"/>
          <a:ext cx="3327400" cy="685800"/>
        </p:xfrm>
        <a:graphic>
          <a:graphicData uri="http://schemas.openxmlformats.org/presentationml/2006/ole">
            <p:oleObj spid="_x0000_s285700" name="Equation" r:id="rId4" imgW="3327120" imgH="685800" progId="Equation.DSMT4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467600" y="5562600"/>
            <a:ext cx="760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 action="ppaction://hlinkfile"/>
              </a:rPr>
              <a:t>Graph</a:t>
            </a:r>
            <a:endParaRPr lang="en-US" dirty="0"/>
          </a:p>
        </p:txBody>
      </p:sp>
      <p:pic>
        <p:nvPicPr>
          <p:cNvPr id="285702" name="Picture 6"/>
          <p:cNvPicPr>
            <a:picLocks noChangeAspect="1" noChangeArrowheads="1"/>
          </p:cNvPicPr>
          <p:nvPr/>
        </p:nvPicPr>
        <p:blipFill>
          <a:blip r:embed="rId6" cstate="print"/>
          <a:srcRect l="16279" t="19732" r="16279" b="15900"/>
          <a:stretch>
            <a:fillRect/>
          </a:stretch>
        </p:blipFill>
        <p:spPr bwMode="auto">
          <a:xfrm>
            <a:off x="990600" y="1524000"/>
            <a:ext cx="5257800" cy="4441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4" name="Object 9"/>
          <p:cNvGraphicFramePr>
            <a:graphicFrameLocks noChangeAspect="1"/>
          </p:cNvGraphicFramePr>
          <p:nvPr/>
        </p:nvGraphicFramePr>
        <p:xfrm>
          <a:off x="1466850" y="1968500"/>
          <a:ext cx="6210300" cy="3746500"/>
        </p:xfrm>
        <a:graphic>
          <a:graphicData uri="http://schemas.openxmlformats.org/presentationml/2006/ole">
            <p:oleObj spid="_x0000_s37894" name="Equation" r:id="rId4" imgW="6210000" imgH="3746160" progId="Equation.DSMT4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 One-sided Limits</a:t>
            </a:r>
            <a:endParaRPr lang="en-US" sz="32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Limits Equal to Infinity</a:t>
            </a:r>
            <a:endParaRPr lang="en-US" sz="3200" b="1" dirty="0">
              <a:latin typeface="Comic Sans MS" pitchFamily="66" charset="0"/>
            </a:endParaRPr>
          </a:p>
        </p:txBody>
      </p:sp>
      <p:graphicFrame>
        <p:nvGraphicFramePr>
          <p:cNvPr id="38916" name="Object 9"/>
          <p:cNvGraphicFramePr>
            <a:graphicFrameLocks noChangeAspect="1"/>
          </p:cNvGraphicFramePr>
          <p:nvPr/>
        </p:nvGraphicFramePr>
        <p:xfrm>
          <a:off x="749300" y="1492250"/>
          <a:ext cx="7404100" cy="2489200"/>
        </p:xfrm>
        <a:graphic>
          <a:graphicData uri="http://schemas.openxmlformats.org/presentationml/2006/ole">
            <p:oleObj spid="_x0000_s38916" name="Equation" r:id="rId4" imgW="7403760" imgH="2489040" progId="Equation.DSMT4">
              <p:embed/>
            </p:oleObj>
          </a:graphicData>
        </a:graphic>
      </p:graphicFrame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1143000" y="4635500"/>
          <a:ext cx="6477000" cy="1536700"/>
        </p:xfrm>
        <a:graphic>
          <a:graphicData uri="http://schemas.openxmlformats.org/presentationml/2006/ole">
            <p:oleObj spid="_x0000_s38917" name="Equation" r:id="rId5" imgW="6476760" imgH="1536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Limit as </a:t>
            </a:r>
            <a:r>
              <a:rPr lang="en-US" sz="3200" b="1" i="1" dirty="0" smtClean="0">
                <a:latin typeface="Comic Sans MS" pitchFamily="66" charset="0"/>
              </a:rPr>
              <a:t>x</a:t>
            </a:r>
            <a:r>
              <a:rPr lang="en-US" sz="3200" b="1" dirty="0" smtClean="0">
                <a:latin typeface="Comic Sans MS" pitchFamily="66" charset="0"/>
              </a:rPr>
              <a:t> Approaches Infinity</a:t>
            </a:r>
            <a:endParaRPr lang="en-US" sz="3200" b="1" dirty="0">
              <a:latin typeface="Comic Sans MS" pitchFamily="66" charset="0"/>
            </a:endParaRPr>
          </a:p>
        </p:txBody>
      </p:sp>
      <p:graphicFrame>
        <p:nvGraphicFramePr>
          <p:cNvPr id="38916" name="Object 9"/>
          <p:cNvGraphicFramePr>
            <a:graphicFrameLocks noChangeAspect="1"/>
          </p:cNvGraphicFramePr>
          <p:nvPr/>
        </p:nvGraphicFramePr>
        <p:xfrm>
          <a:off x="1295400" y="1600200"/>
          <a:ext cx="6146800" cy="2425700"/>
        </p:xfrm>
        <a:graphic>
          <a:graphicData uri="http://schemas.openxmlformats.org/presentationml/2006/ole">
            <p:oleObj spid="_x0000_s118787" name="Equation" r:id="rId4" imgW="6146640" imgH="2425680" progId="Equation.DSMT4">
              <p:embed/>
            </p:oleObj>
          </a:graphicData>
        </a:graphic>
      </p:graphicFrame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1295400" y="4572000"/>
          <a:ext cx="6248400" cy="1524000"/>
        </p:xfrm>
        <a:graphic>
          <a:graphicData uri="http://schemas.openxmlformats.org/presentationml/2006/ole">
            <p:oleObj spid="_x0000_s118788" name="Equation" r:id="rId5" imgW="6248160" imgH="15238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Limit Theorems	</a:t>
            </a:r>
            <a:endParaRPr lang="en-US" sz="3200" b="1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1981200"/>
            <a:ext cx="7162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Almost all limit are actually found by substituting the values into the expression, simplifying, and coming up with a number, the limit.</a:t>
            </a:r>
          </a:p>
          <a:p>
            <a:endParaRPr lang="en-US" sz="2400" dirty="0" smtClean="0"/>
          </a:p>
          <a:p>
            <a:r>
              <a:rPr lang="en-US" sz="2400" dirty="0" smtClean="0"/>
              <a:t>The theorems on limits of sums, products, powers, etc. justify the substituting. </a:t>
            </a:r>
          </a:p>
          <a:p>
            <a:endParaRPr lang="en-US" sz="2400" dirty="0" smtClean="0"/>
          </a:p>
          <a:p>
            <a:r>
              <a:rPr lang="en-US" sz="2400" dirty="0" smtClean="0"/>
              <a:t>Those that don’t simplify can often be found with more advanced theorems such as L'Hôpital's Rule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The Area Problem</a:t>
            </a:r>
            <a:endParaRPr lang="en-US" sz="3200" b="1" dirty="0">
              <a:latin typeface="Comic Sans MS" pitchFamily="66" charset="0"/>
            </a:endParaRPr>
          </a:p>
        </p:txBody>
      </p:sp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676400"/>
            <a:ext cx="3848100" cy="421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1066800" y="2819400"/>
          <a:ext cx="1549400" cy="1803400"/>
        </p:xfrm>
        <a:graphic>
          <a:graphicData uri="http://schemas.openxmlformats.org/presentationml/2006/ole">
            <p:oleObj spid="_x0000_s40963" name="Equation" r:id="rId5" imgW="1549080" imgH="1803240" progId="Equation.DSMT4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The Area Problem</a:t>
            </a:r>
            <a:endParaRPr lang="en-US" sz="3200" b="1" dirty="0">
              <a:latin typeface="Comic Sans MS" pitchFamily="66" charset="0"/>
            </a:endParaRPr>
          </a:p>
        </p:txBody>
      </p:sp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3810000"/>
            <a:ext cx="2151358" cy="2353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431800" y="1676400"/>
          <a:ext cx="6654800" cy="3606800"/>
        </p:xfrm>
        <a:graphic>
          <a:graphicData uri="http://schemas.openxmlformats.org/presentationml/2006/ole">
            <p:oleObj spid="_x0000_s41987" name="Equation" r:id="rId5" imgW="6654600" imgH="3606480" progId="Equation.DSMT4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The Area Problem</a:t>
            </a:r>
            <a:endParaRPr lang="en-US" sz="3200" b="1" dirty="0">
              <a:latin typeface="Comic Sans MS" pitchFamily="66" charset="0"/>
            </a:endParaRPr>
          </a:p>
        </p:txBody>
      </p:sp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3200400"/>
            <a:ext cx="2151358" cy="2353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819150" y="1790700"/>
          <a:ext cx="7505700" cy="3276600"/>
        </p:xfrm>
        <a:graphic>
          <a:graphicData uri="http://schemas.openxmlformats.org/presentationml/2006/ole">
            <p:oleObj spid="_x0000_s43010" name="Equation" r:id="rId5" imgW="7505640" imgH="3276360" progId="Equation.DSMT4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990600" y="2286000"/>
            <a:ext cx="7772655" cy="4013200"/>
            <a:chOff x="920496" y="1676400"/>
            <a:chExt cx="7772655" cy="4013200"/>
          </a:xfrm>
        </p:grpSpPr>
        <p:grpSp>
          <p:nvGrpSpPr>
            <p:cNvPr id="20" name="Group 19"/>
            <p:cNvGrpSpPr/>
            <p:nvPr/>
          </p:nvGrpSpPr>
          <p:grpSpPr>
            <a:xfrm>
              <a:off x="2590800" y="1676400"/>
              <a:ext cx="6102351" cy="3657600"/>
              <a:chOff x="1828800" y="1524000"/>
              <a:chExt cx="6674446" cy="4076700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1828800" y="1524000"/>
                <a:ext cx="4714875" cy="4076700"/>
                <a:chOff x="1828800" y="1524000"/>
                <a:chExt cx="4714875" cy="4076700"/>
              </a:xfrm>
            </p:grpSpPr>
            <p:pic>
              <p:nvPicPr>
                <p:cNvPr id="5" name="Picture 6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1828800" y="1600200"/>
                  <a:ext cx="4714875" cy="4000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graphicFrame>
              <p:nvGraphicFramePr>
                <p:cNvPr id="6" name="Object 5"/>
                <p:cNvGraphicFramePr>
                  <a:graphicFrameLocks noChangeAspect="1"/>
                </p:cNvGraphicFramePr>
                <p:nvPr/>
              </p:nvGraphicFramePr>
              <p:xfrm>
                <a:off x="3615482" y="1524000"/>
                <a:ext cx="2614910" cy="483047"/>
              </p:xfrm>
              <a:graphic>
                <a:graphicData uri="http://schemas.openxmlformats.org/presentationml/2006/ole">
                  <p:oleObj spid="_x0000_s66563" name="Equation" r:id="rId5" imgW="2616120" imgH="482400" progId="Equation.DSMT4">
                    <p:embed/>
                  </p:oleObj>
                </a:graphicData>
              </a:graphic>
            </p:graphicFrame>
            <p:graphicFrame>
              <p:nvGraphicFramePr>
                <p:cNvPr id="7" name="Object 6"/>
                <p:cNvGraphicFramePr>
                  <a:graphicFrameLocks noChangeAspect="1"/>
                </p:cNvGraphicFramePr>
                <p:nvPr/>
              </p:nvGraphicFramePr>
              <p:xfrm>
                <a:off x="2323654" y="4572679"/>
                <a:ext cx="1397744" cy="481277"/>
              </p:xfrm>
              <a:graphic>
                <a:graphicData uri="http://schemas.openxmlformats.org/presentationml/2006/ole">
                  <p:oleObj spid="_x0000_s66564" name="Equation" r:id="rId6" imgW="1396800" imgH="482400" progId="Equation.DSMT4">
                    <p:embed/>
                  </p:oleObj>
                </a:graphicData>
              </a:graphic>
            </p:graphicFrame>
            <p:cxnSp>
              <p:nvCxnSpPr>
                <p:cNvPr id="9" name="Straight Connector 8"/>
                <p:cNvCxnSpPr/>
                <p:nvPr/>
              </p:nvCxnSpPr>
              <p:spPr>
                <a:xfrm flipV="1">
                  <a:off x="3657600" y="5105400"/>
                  <a:ext cx="2590800" cy="76200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 rot="5400000">
                  <a:off x="4610894" y="3467100"/>
                  <a:ext cx="3275806" cy="794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18" name="Object 17"/>
              <p:cNvGraphicFramePr>
                <a:graphicFrameLocks noChangeAspect="1"/>
              </p:cNvGraphicFramePr>
              <p:nvPr/>
            </p:nvGraphicFramePr>
            <p:xfrm>
              <a:off x="4876800" y="5181600"/>
              <a:ext cx="368300" cy="279400"/>
            </p:xfrm>
            <a:graphic>
              <a:graphicData uri="http://schemas.openxmlformats.org/presentationml/2006/ole">
                <p:oleObj spid="_x0000_s66565" name="Equation" r:id="rId7" imgW="368280" imgH="279360" progId="Equation.DSMT4">
                  <p:embed/>
                </p:oleObj>
              </a:graphicData>
            </a:graphic>
          </p:graphicFrame>
          <p:graphicFrame>
            <p:nvGraphicFramePr>
              <p:cNvPr id="19" name="Object 18"/>
              <p:cNvGraphicFramePr>
                <a:graphicFrameLocks noChangeAspect="1"/>
              </p:cNvGraphicFramePr>
              <p:nvPr/>
            </p:nvGraphicFramePr>
            <p:xfrm>
              <a:off x="6318945" y="3047455"/>
              <a:ext cx="2184301" cy="431734"/>
            </p:xfrm>
            <a:graphic>
              <a:graphicData uri="http://schemas.openxmlformats.org/presentationml/2006/ole">
                <p:oleObj spid="_x0000_s66566" name="Equation" r:id="rId8" imgW="2184120" imgH="431640" progId="Equation.DSMT4">
                  <p:embed/>
                </p:oleObj>
              </a:graphicData>
            </a:graphic>
          </p:graphicFrame>
        </p:grpSp>
        <p:graphicFrame>
          <p:nvGraphicFramePr>
            <p:cNvPr id="23" name="Object 22"/>
            <p:cNvGraphicFramePr>
              <a:graphicFrameLocks noChangeAspect="1"/>
            </p:cNvGraphicFramePr>
            <p:nvPr/>
          </p:nvGraphicFramePr>
          <p:xfrm>
            <a:off x="920496" y="5257800"/>
            <a:ext cx="2501900" cy="431800"/>
          </p:xfrm>
          <a:graphic>
            <a:graphicData uri="http://schemas.openxmlformats.org/presentationml/2006/ole">
              <p:oleObj spid="_x0000_s66569" name="Equation" r:id="rId9" imgW="2501640" imgH="431640" progId="Equation.DSMT4">
                <p:embed/>
              </p:oleObj>
            </a:graphicData>
          </a:graphic>
        </p:graphicFrame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The Tangent Line Problem</a:t>
            </a:r>
            <a:endParaRPr lang="en-US" sz="3200" b="1" dirty="0">
              <a:latin typeface="Comic Sans MS" pitchFamily="66" charset="0"/>
            </a:endParaRPr>
          </a:p>
        </p:txBody>
      </p:sp>
      <p:graphicFrame>
        <p:nvGraphicFramePr>
          <p:cNvPr id="66572" name="Object 7"/>
          <p:cNvGraphicFramePr>
            <a:graphicFrameLocks noChangeAspect="1"/>
          </p:cNvGraphicFramePr>
          <p:nvPr/>
        </p:nvGraphicFramePr>
        <p:xfrm>
          <a:off x="914400" y="1828800"/>
          <a:ext cx="2882900" cy="2286000"/>
        </p:xfrm>
        <a:graphic>
          <a:graphicData uri="http://schemas.openxmlformats.org/presentationml/2006/ole">
            <p:oleObj spid="_x0000_s66572" name="Equation" r:id="rId10" imgW="2882880" imgH="2286000" progId="Equation.DSMT4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"/>
          <p:cNvGrpSpPr/>
          <p:nvPr/>
        </p:nvGrpSpPr>
        <p:grpSpPr>
          <a:xfrm>
            <a:off x="533400" y="2362200"/>
            <a:ext cx="8153400" cy="4013200"/>
            <a:chOff x="539751" y="1676400"/>
            <a:chExt cx="8153400" cy="4013200"/>
          </a:xfrm>
        </p:grpSpPr>
        <p:grpSp>
          <p:nvGrpSpPr>
            <p:cNvPr id="4" name="Group 19"/>
            <p:cNvGrpSpPr/>
            <p:nvPr/>
          </p:nvGrpSpPr>
          <p:grpSpPr>
            <a:xfrm>
              <a:off x="2590800" y="1676400"/>
              <a:ext cx="6102351" cy="3657600"/>
              <a:chOff x="1828800" y="1524000"/>
              <a:chExt cx="6674446" cy="4076700"/>
            </a:xfrm>
          </p:grpSpPr>
          <p:grpSp>
            <p:nvGrpSpPr>
              <p:cNvPr id="8" name="Group 16"/>
              <p:cNvGrpSpPr/>
              <p:nvPr/>
            </p:nvGrpSpPr>
            <p:grpSpPr>
              <a:xfrm>
                <a:off x="1828800" y="1524000"/>
                <a:ext cx="4714875" cy="4076700"/>
                <a:chOff x="1828800" y="1524000"/>
                <a:chExt cx="4714875" cy="4076700"/>
              </a:xfrm>
            </p:grpSpPr>
            <p:pic>
              <p:nvPicPr>
                <p:cNvPr id="5" name="Picture 6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1828800" y="1600200"/>
                  <a:ext cx="4714875" cy="4000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graphicFrame>
              <p:nvGraphicFramePr>
                <p:cNvPr id="6" name="Object 5"/>
                <p:cNvGraphicFramePr>
                  <a:graphicFrameLocks noChangeAspect="1"/>
                </p:cNvGraphicFramePr>
                <p:nvPr/>
              </p:nvGraphicFramePr>
              <p:xfrm>
                <a:off x="3615482" y="1524000"/>
                <a:ext cx="2614910" cy="483047"/>
              </p:xfrm>
              <a:graphic>
                <a:graphicData uri="http://schemas.openxmlformats.org/presentationml/2006/ole">
                  <p:oleObj spid="_x0000_s205826" name="Equation" r:id="rId5" imgW="2616120" imgH="482400" progId="Equation.DSMT4">
                    <p:embed/>
                  </p:oleObj>
                </a:graphicData>
              </a:graphic>
            </p:graphicFrame>
            <p:graphicFrame>
              <p:nvGraphicFramePr>
                <p:cNvPr id="7" name="Object 6"/>
                <p:cNvGraphicFramePr>
                  <a:graphicFrameLocks noChangeAspect="1"/>
                </p:cNvGraphicFramePr>
                <p:nvPr/>
              </p:nvGraphicFramePr>
              <p:xfrm>
                <a:off x="2323654" y="4572679"/>
                <a:ext cx="1397744" cy="481277"/>
              </p:xfrm>
              <a:graphic>
                <a:graphicData uri="http://schemas.openxmlformats.org/presentationml/2006/ole">
                  <p:oleObj spid="_x0000_s205827" name="Equation" r:id="rId6" imgW="1396800" imgH="482400" progId="Equation.DSMT4">
                    <p:embed/>
                  </p:oleObj>
                </a:graphicData>
              </a:graphic>
            </p:graphicFrame>
            <p:cxnSp>
              <p:nvCxnSpPr>
                <p:cNvPr id="9" name="Straight Connector 8"/>
                <p:cNvCxnSpPr/>
                <p:nvPr/>
              </p:nvCxnSpPr>
              <p:spPr>
                <a:xfrm flipV="1">
                  <a:off x="3657600" y="5105400"/>
                  <a:ext cx="2590800" cy="76200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 rot="5400000">
                  <a:off x="4610894" y="3467100"/>
                  <a:ext cx="3275806" cy="794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18" name="Object 17"/>
              <p:cNvGraphicFramePr>
                <a:graphicFrameLocks noChangeAspect="1"/>
              </p:cNvGraphicFramePr>
              <p:nvPr/>
            </p:nvGraphicFramePr>
            <p:xfrm>
              <a:off x="4876800" y="5181600"/>
              <a:ext cx="368300" cy="279400"/>
            </p:xfrm>
            <a:graphic>
              <a:graphicData uri="http://schemas.openxmlformats.org/presentationml/2006/ole">
                <p:oleObj spid="_x0000_s205828" name="Equation" r:id="rId7" imgW="368280" imgH="279360" progId="Equation.DSMT4">
                  <p:embed/>
                </p:oleObj>
              </a:graphicData>
            </a:graphic>
          </p:graphicFrame>
          <p:graphicFrame>
            <p:nvGraphicFramePr>
              <p:cNvPr id="19" name="Object 18"/>
              <p:cNvGraphicFramePr>
                <a:graphicFrameLocks noChangeAspect="1"/>
              </p:cNvGraphicFramePr>
              <p:nvPr/>
            </p:nvGraphicFramePr>
            <p:xfrm>
              <a:off x="6318945" y="3047455"/>
              <a:ext cx="2184301" cy="431734"/>
            </p:xfrm>
            <a:graphic>
              <a:graphicData uri="http://schemas.openxmlformats.org/presentationml/2006/ole">
                <p:oleObj spid="_x0000_s205829" name="Equation" r:id="rId8" imgW="2184120" imgH="431640" progId="Equation.DSMT4">
                  <p:embed/>
                </p:oleObj>
              </a:graphicData>
            </a:graphic>
          </p:graphicFrame>
        </p:grpSp>
        <p:graphicFrame>
          <p:nvGraphicFramePr>
            <p:cNvPr id="23" name="Object 22"/>
            <p:cNvGraphicFramePr>
              <a:graphicFrameLocks noChangeAspect="1"/>
            </p:cNvGraphicFramePr>
            <p:nvPr/>
          </p:nvGraphicFramePr>
          <p:xfrm>
            <a:off x="539751" y="5257800"/>
            <a:ext cx="2984500" cy="431800"/>
          </p:xfrm>
          <a:graphic>
            <a:graphicData uri="http://schemas.openxmlformats.org/presentationml/2006/ole">
              <p:oleObj spid="_x0000_s205831" name="Equation" r:id="rId9" imgW="2984400" imgH="431640" progId="Equation.DSMT4">
                <p:embed/>
              </p:oleObj>
            </a:graphicData>
          </a:graphic>
        </p:graphicFrame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The Tangent Line Problem</a:t>
            </a:r>
            <a:endParaRPr lang="en-US" sz="3200" b="1" dirty="0">
              <a:latin typeface="Comic Sans MS" pitchFamily="66" charset="0"/>
            </a:endParaRPr>
          </a:p>
        </p:txBody>
      </p:sp>
      <p:graphicFrame>
        <p:nvGraphicFramePr>
          <p:cNvPr id="205834" name="Object 7"/>
          <p:cNvGraphicFramePr>
            <a:graphicFrameLocks noChangeAspect="1"/>
          </p:cNvGraphicFramePr>
          <p:nvPr/>
        </p:nvGraphicFramePr>
        <p:xfrm>
          <a:off x="685800" y="1828800"/>
          <a:ext cx="3378200" cy="2286000"/>
        </p:xfrm>
        <a:graphic>
          <a:graphicData uri="http://schemas.openxmlformats.org/presentationml/2006/ole">
            <p:oleObj spid="_x0000_s205834" name="Equation" r:id="rId10" imgW="3377880" imgH="2286000" progId="Equation.DSMT4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313" y="814388"/>
            <a:ext cx="4143375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219200"/>
            <a:ext cx="6400800" cy="4191000"/>
          </a:xfrm>
        </p:spPr>
        <p:txBody>
          <a:bodyPr>
            <a:normAutofit fontScale="47500" lnSpcReduction="20000"/>
          </a:bodyPr>
          <a:lstStyle/>
          <a:p>
            <a:r>
              <a:rPr lang="en-US" sz="6700" dirty="0" smtClean="0">
                <a:solidFill>
                  <a:schemeClr val="tx1"/>
                </a:solidFill>
              </a:rPr>
              <a:t>Lin McMullin</a:t>
            </a:r>
          </a:p>
          <a:p>
            <a:r>
              <a:rPr lang="en-US" sz="6700" dirty="0" smtClean="0">
                <a:solidFill>
                  <a:schemeClr val="tx1"/>
                </a:solidFill>
              </a:rPr>
              <a:t>National Math and Science Initiative</a:t>
            </a:r>
          </a:p>
          <a:p>
            <a:r>
              <a:rPr lang="en-US" sz="6700" dirty="0" smtClean="0">
                <a:solidFill>
                  <a:schemeClr val="tx1"/>
                </a:solidFill>
              </a:rPr>
              <a:t>325 North St. Paul St. </a:t>
            </a:r>
          </a:p>
          <a:p>
            <a:r>
              <a:rPr lang="en-US" sz="6700" dirty="0" smtClean="0">
                <a:solidFill>
                  <a:schemeClr val="tx1"/>
                </a:solidFill>
              </a:rPr>
              <a:t>Dallas, Texas 75201</a:t>
            </a:r>
          </a:p>
          <a:p>
            <a:r>
              <a:rPr lang="en-US" sz="6700" dirty="0" smtClean="0">
                <a:solidFill>
                  <a:schemeClr val="tx1"/>
                </a:solidFill>
              </a:rPr>
              <a:t>214 665 2500</a:t>
            </a:r>
          </a:p>
          <a:p>
            <a:endParaRPr lang="en-US" sz="6700" b="1" dirty="0" smtClean="0">
              <a:solidFill>
                <a:schemeClr val="tx1"/>
              </a:solidFill>
              <a:hlinkClick r:id="rId3"/>
            </a:endParaRPr>
          </a:p>
          <a:p>
            <a:r>
              <a:rPr lang="en-US" sz="5100" b="1" dirty="0" smtClean="0">
                <a:solidFill>
                  <a:schemeClr val="tx1"/>
                </a:solidFill>
                <a:hlinkClick r:id="rId3"/>
              </a:rPr>
              <a:t>lmcmullin@</a:t>
            </a:r>
            <a:r>
              <a:rPr lang="en-US" sz="5100" b="1" dirty="0" smtClean="0">
                <a:solidFill>
                  <a:srgbClr val="FF0000"/>
                </a:solidFill>
                <a:hlinkClick r:id="rId3"/>
              </a:rPr>
              <a:t>National</a:t>
            </a:r>
            <a:r>
              <a:rPr lang="en-US" sz="5100" b="1" dirty="0" smtClean="0">
                <a:solidFill>
                  <a:schemeClr val="tx1"/>
                </a:solidFill>
                <a:hlinkClick r:id="rId3"/>
              </a:rPr>
              <a:t>MathAndScience.org</a:t>
            </a:r>
            <a:endParaRPr lang="en-US" sz="5100" b="1" dirty="0" smtClean="0">
              <a:solidFill>
                <a:schemeClr val="tx1"/>
              </a:solidFill>
            </a:endParaRPr>
          </a:p>
          <a:p>
            <a:endParaRPr lang="en-US" sz="5100" b="1" dirty="0" smtClean="0">
              <a:solidFill>
                <a:schemeClr val="tx1"/>
              </a:solidFill>
            </a:endParaRPr>
          </a:p>
          <a:p>
            <a:r>
              <a:rPr lang="en-US" sz="5100" b="1" dirty="0" smtClean="0">
                <a:solidFill>
                  <a:schemeClr val="tx1"/>
                </a:solidFill>
                <a:hlinkClick r:id="rId4"/>
              </a:rPr>
              <a:t>www.LinMcMullin.net</a:t>
            </a:r>
            <a:r>
              <a:rPr lang="en-US" sz="5100" b="1" dirty="0" smtClean="0">
                <a:solidFill>
                  <a:schemeClr val="tx1"/>
                </a:solidFill>
              </a:rPr>
              <a:t>   Click: AP Calculus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371600"/>
            <a:ext cx="7620000" cy="48006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Lin McMullin</a:t>
            </a: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rgbClr val="0070C0"/>
                </a:solidFill>
                <a:hlinkClick r:id="rId3"/>
              </a:rPr>
              <a:t>lmcmullin</a:t>
            </a:r>
            <a:r>
              <a:rPr lang="en-US" b="1" dirty="0" smtClean="0">
                <a:solidFill>
                  <a:srgbClr val="00B0F0"/>
                </a:solidFill>
                <a:hlinkClick r:id="rId3"/>
              </a:rPr>
              <a:t>@</a:t>
            </a:r>
            <a:r>
              <a:rPr lang="en-US" b="1" dirty="0" smtClean="0">
                <a:solidFill>
                  <a:srgbClr val="FF0000"/>
                </a:solidFill>
                <a:hlinkClick r:id="rId3"/>
              </a:rPr>
              <a:t>National</a:t>
            </a:r>
            <a:r>
              <a:rPr lang="en-US" b="1" dirty="0" smtClean="0">
                <a:solidFill>
                  <a:srgbClr val="0070C0"/>
                </a:solidFill>
                <a:hlinkClick r:id="rId3"/>
              </a:rPr>
              <a:t>Math</a:t>
            </a:r>
            <a:r>
              <a:rPr lang="en-US" b="1" dirty="0" smtClean="0">
                <a:solidFill>
                  <a:schemeClr val="tx1"/>
                </a:solidFill>
                <a:hlinkClick r:id="rId3"/>
              </a:rPr>
              <a:t>And</a:t>
            </a:r>
            <a:r>
              <a:rPr lang="en-US" b="1" dirty="0" smtClean="0">
                <a:solidFill>
                  <a:srgbClr val="0070C0"/>
                </a:solidFill>
                <a:hlinkClick r:id="rId3"/>
              </a:rPr>
              <a:t>Science.org</a:t>
            </a:r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r>
              <a:rPr lang="en-US" b="1" dirty="0" smtClean="0">
                <a:solidFill>
                  <a:srgbClr val="0070C0"/>
                </a:solidFill>
                <a:hlinkClick r:id="rId4"/>
              </a:rPr>
              <a:t>www.LinMcMullin.net</a:t>
            </a:r>
            <a:r>
              <a:rPr lang="en-US" b="1" dirty="0" smtClean="0">
                <a:solidFill>
                  <a:srgbClr val="0070C0"/>
                </a:solidFill>
              </a:rPr>
              <a:t>   Click: AP Calculus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5" name="Picture 4" descr="NMSI_HLogo_RGB.jpg"/>
          <p:cNvPicPr>
            <a:picLocks noChangeAspect="1"/>
          </p:cNvPicPr>
          <p:nvPr/>
        </p:nvPicPr>
        <p:blipFill>
          <a:blip r:embed="rId5" cstate="print"/>
          <a:srcRect l="2569" r="2569" b="5774"/>
          <a:stretch>
            <a:fillRect/>
          </a:stretch>
        </p:blipFill>
        <p:spPr>
          <a:xfrm>
            <a:off x="2895600" y="2438400"/>
            <a:ext cx="3657600" cy="12435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7" name="Picture 3"/>
          <p:cNvPicPr>
            <a:picLocks noChangeAspect="1" noChangeArrowheads="1"/>
          </p:cNvPicPr>
          <p:nvPr/>
        </p:nvPicPr>
        <p:blipFill>
          <a:blip r:embed="rId4" cstate="print"/>
          <a:srcRect l="3509" r="1754" b="7368"/>
          <a:stretch>
            <a:fillRect/>
          </a:stretch>
        </p:blipFill>
        <p:spPr bwMode="auto">
          <a:xfrm>
            <a:off x="533400" y="457200"/>
            <a:ext cx="374072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648200" y="3276600"/>
          <a:ext cx="3821113" cy="1992312"/>
        </p:xfrm>
        <a:graphic>
          <a:graphicData uri="http://schemas.openxmlformats.org/presentationml/2006/ole">
            <p:oleObj spid="_x0000_s236548" name="Equation" r:id="rId5" imgW="2044440" imgH="10666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6"/>
          <p:cNvGrpSpPr/>
          <p:nvPr/>
        </p:nvGrpSpPr>
        <p:grpSpPr>
          <a:xfrm>
            <a:off x="4951413" y="1752600"/>
            <a:ext cx="3672928" cy="4160838"/>
            <a:chOff x="2597957" y="1752600"/>
            <a:chExt cx="3672928" cy="4160838"/>
          </a:xfrm>
        </p:grpSpPr>
        <p:pic>
          <p:nvPicPr>
            <p:cNvPr id="30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 r="22222"/>
            <a:stretch>
              <a:fillRect/>
            </a:stretch>
          </p:blipFill>
          <p:spPr bwMode="auto">
            <a:xfrm>
              <a:off x="2904344" y="1752600"/>
              <a:ext cx="3366541" cy="40716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</p:pic>
        <p:graphicFrame>
          <p:nvGraphicFramePr>
            <p:cNvPr id="31" name="Object 30"/>
            <p:cNvGraphicFramePr>
              <a:graphicFrameLocks noChangeAspect="1"/>
            </p:cNvGraphicFramePr>
            <p:nvPr/>
          </p:nvGraphicFramePr>
          <p:xfrm>
            <a:off x="4469619" y="5557838"/>
            <a:ext cx="1235075" cy="355600"/>
          </p:xfrm>
          <a:graphic>
            <a:graphicData uri="http://schemas.openxmlformats.org/presentationml/2006/ole">
              <p:oleObj spid="_x0000_s35845" name="Equation" r:id="rId5" imgW="1371600" imgH="380880" progId="Equation.DSMT4">
                <p:embed/>
              </p:oleObj>
            </a:graphicData>
          </a:graphic>
        </p:graphicFrame>
        <p:cxnSp>
          <p:nvCxnSpPr>
            <p:cNvPr id="32" name="Straight Arrow Connector 31"/>
            <p:cNvCxnSpPr/>
            <p:nvPr/>
          </p:nvCxnSpPr>
          <p:spPr>
            <a:xfrm rot="16200000" flipV="1">
              <a:off x="4700374" y="5136838"/>
              <a:ext cx="568960" cy="343525"/>
            </a:xfrm>
            <a:prstGeom prst="straightConnector1">
              <a:avLst/>
            </a:prstGeom>
            <a:solidFill>
              <a:schemeClr val="bg1"/>
            </a:solidFill>
            <a:ln w="15875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8" name="Object 27"/>
            <p:cNvGraphicFramePr>
              <a:graphicFrameLocks noChangeAspect="1"/>
            </p:cNvGraphicFramePr>
            <p:nvPr/>
          </p:nvGraphicFramePr>
          <p:xfrm>
            <a:off x="2597957" y="2747963"/>
            <a:ext cx="1270000" cy="379412"/>
          </p:xfrm>
          <a:graphic>
            <a:graphicData uri="http://schemas.openxmlformats.org/presentationml/2006/ole">
              <p:oleObj spid="_x0000_s35846" name="Equation" r:id="rId6" imgW="1409400" imgH="406080" progId="Equation.DSMT4">
                <p:embed/>
              </p:oleObj>
            </a:graphicData>
          </a:graphic>
        </p:graphicFrame>
        <p:cxnSp>
          <p:nvCxnSpPr>
            <p:cNvPr id="29" name="Straight Arrow Connector 28"/>
            <p:cNvCxnSpPr/>
            <p:nvPr/>
          </p:nvCxnSpPr>
          <p:spPr>
            <a:xfrm>
              <a:off x="3576403" y="3032760"/>
              <a:ext cx="549639" cy="142240"/>
            </a:xfrm>
            <a:prstGeom prst="straightConnector1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 </a:t>
            </a:r>
            <a:endParaRPr lang="en-US" sz="3200" b="1" dirty="0">
              <a:latin typeface="Comic Sans MS" pitchFamily="66" charset="0"/>
            </a:endParaRP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635000" y="342900"/>
          <a:ext cx="2717800" cy="723900"/>
        </p:xfrm>
        <a:graphic>
          <a:graphicData uri="http://schemas.openxmlformats.org/presentationml/2006/ole">
            <p:oleObj spid="_x0000_s35842" name="Equation" r:id="rId7" imgW="2717640" imgH="723600" progId="Equation.DSMT4">
              <p:embed/>
            </p:oleObj>
          </a:graphicData>
        </a:graphic>
      </p:graphicFrame>
      <p:graphicFrame>
        <p:nvGraphicFramePr>
          <p:cNvPr id="35849" name="Object 9"/>
          <p:cNvGraphicFramePr>
            <a:graphicFrameLocks noChangeAspect="1"/>
          </p:cNvGraphicFramePr>
          <p:nvPr/>
        </p:nvGraphicFramePr>
        <p:xfrm>
          <a:off x="711200" y="2667000"/>
          <a:ext cx="4546600" cy="2057400"/>
        </p:xfrm>
        <a:graphic>
          <a:graphicData uri="http://schemas.openxmlformats.org/presentationml/2006/ole">
            <p:oleObj spid="_x0000_s35849" name="Equation" r:id="rId8" imgW="4546440" imgH="2057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"/>
          <p:cNvGrpSpPr/>
          <p:nvPr/>
        </p:nvGrpSpPr>
        <p:grpSpPr>
          <a:xfrm>
            <a:off x="914400" y="2286000"/>
            <a:ext cx="7848600" cy="4013200"/>
            <a:chOff x="844551" y="1676400"/>
            <a:chExt cx="7848600" cy="4013200"/>
          </a:xfrm>
        </p:grpSpPr>
        <p:grpSp>
          <p:nvGrpSpPr>
            <p:cNvPr id="4" name="Group 19"/>
            <p:cNvGrpSpPr/>
            <p:nvPr/>
          </p:nvGrpSpPr>
          <p:grpSpPr>
            <a:xfrm>
              <a:off x="2590800" y="1676400"/>
              <a:ext cx="6102351" cy="3657600"/>
              <a:chOff x="1828800" y="1524000"/>
              <a:chExt cx="6674446" cy="4076700"/>
            </a:xfrm>
          </p:grpSpPr>
          <p:grpSp>
            <p:nvGrpSpPr>
              <p:cNvPr id="8" name="Group 16"/>
              <p:cNvGrpSpPr/>
              <p:nvPr/>
            </p:nvGrpSpPr>
            <p:grpSpPr>
              <a:xfrm>
                <a:off x="1828800" y="1524000"/>
                <a:ext cx="4714875" cy="4076700"/>
                <a:chOff x="1828800" y="1524000"/>
                <a:chExt cx="4714875" cy="4076700"/>
              </a:xfrm>
            </p:grpSpPr>
            <p:pic>
              <p:nvPicPr>
                <p:cNvPr id="5" name="Picture 6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1828800" y="1600200"/>
                  <a:ext cx="4714875" cy="4000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graphicFrame>
              <p:nvGraphicFramePr>
                <p:cNvPr id="6" name="Object 5"/>
                <p:cNvGraphicFramePr>
                  <a:graphicFrameLocks noChangeAspect="1"/>
                </p:cNvGraphicFramePr>
                <p:nvPr/>
              </p:nvGraphicFramePr>
              <p:xfrm>
                <a:off x="3615482" y="1524000"/>
                <a:ext cx="2614910" cy="483047"/>
              </p:xfrm>
              <a:graphic>
                <a:graphicData uri="http://schemas.openxmlformats.org/presentationml/2006/ole">
                  <p:oleObj spid="_x0000_s115714" name="Equation" r:id="rId5" imgW="2616120" imgH="482400" progId="Equation.DSMT4">
                    <p:embed/>
                  </p:oleObj>
                </a:graphicData>
              </a:graphic>
            </p:graphicFrame>
            <p:graphicFrame>
              <p:nvGraphicFramePr>
                <p:cNvPr id="7" name="Object 6"/>
                <p:cNvGraphicFramePr>
                  <a:graphicFrameLocks noChangeAspect="1"/>
                </p:cNvGraphicFramePr>
                <p:nvPr/>
              </p:nvGraphicFramePr>
              <p:xfrm>
                <a:off x="2323654" y="4572679"/>
                <a:ext cx="1397744" cy="481277"/>
              </p:xfrm>
              <a:graphic>
                <a:graphicData uri="http://schemas.openxmlformats.org/presentationml/2006/ole">
                  <p:oleObj spid="_x0000_s115715" name="Equation" r:id="rId6" imgW="1396800" imgH="482400" progId="Equation.DSMT4">
                    <p:embed/>
                  </p:oleObj>
                </a:graphicData>
              </a:graphic>
            </p:graphicFrame>
            <p:cxnSp>
              <p:nvCxnSpPr>
                <p:cNvPr id="9" name="Straight Connector 8"/>
                <p:cNvCxnSpPr/>
                <p:nvPr/>
              </p:nvCxnSpPr>
              <p:spPr>
                <a:xfrm flipV="1">
                  <a:off x="3657600" y="5105400"/>
                  <a:ext cx="2590800" cy="76200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 rot="5400000">
                  <a:off x="4610894" y="3467100"/>
                  <a:ext cx="3275806" cy="794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18" name="Object 17"/>
              <p:cNvGraphicFramePr>
                <a:graphicFrameLocks noChangeAspect="1"/>
              </p:cNvGraphicFramePr>
              <p:nvPr/>
            </p:nvGraphicFramePr>
            <p:xfrm>
              <a:off x="4876800" y="5181600"/>
              <a:ext cx="368300" cy="279400"/>
            </p:xfrm>
            <a:graphic>
              <a:graphicData uri="http://schemas.openxmlformats.org/presentationml/2006/ole">
                <p:oleObj spid="_x0000_s115716" name="Equation" r:id="rId7" imgW="368280" imgH="279360" progId="Equation.DSMT4">
                  <p:embed/>
                </p:oleObj>
              </a:graphicData>
            </a:graphic>
          </p:graphicFrame>
          <p:graphicFrame>
            <p:nvGraphicFramePr>
              <p:cNvPr id="19" name="Object 18"/>
              <p:cNvGraphicFramePr>
                <a:graphicFrameLocks noChangeAspect="1"/>
              </p:cNvGraphicFramePr>
              <p:nvPr/>
            </p:nvGraphicFramePr>
            <p:xfrm>
              <a:off x="6318945" y="3047455"/>
              <a:ext cx="2184301" cy="431734"/>
            </p:xfrm>
            <a:graphic>
              <a:graphicData uri="http://schemas.openxmlformats.org/presentationml/2006/ole">
                <p:oleObj spid="_x0000_s115717" name="Equation" r:id="rId8" imgW="2184120" imgH="431640" progId="Equation.DSMT4">
                  <p:embed/>
                </p:oleObj>
              </a:graphicData>
            </a:graphic>
          </p:graphicFrame>
        </p:grpSp>
        <p:graphicFrame>
          <p:nvGraphicFramePr>
            <p:cNvPr id="23" name="Object 22"/>
            <p:cNvGraphicFramePr>
              <a:graphicFrameLocks noChangeAspect="1"/>
            </p:cNvGraphicFramePr>
            <p:nvPr/>
          </p:nvGraphicFramePr>
          <p:xfrm>
            <a:off x="844551" y="5257800"/>
            <a:ext cx="2501900" cy="431800"/>
          </p:xfrm>
          <a:graphic>
            <a:graphicData uri="http://schemas.openxmlformats.org/presentationml/2006/ole">
              <p:oleObj spid="_x0000_s115719" name="Equation" r:id="rId9" imgW="2501640" imgH="431640" progId="Equation.DSMT4">
                <p:embed/>
              </p:oleObj>
            </a:graphicData>
          </a:graphic>
        </p:graphicFrame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omic Sans MS" pitchFamily="66" charset="0"/>
              </a:rPr>
              <a:t>The Tangent Line Problem</a:t>
            </a:r>
            <a:endParaRPr lang="en-US" sz="3200" b="1" dirty="0">
              <a:latin typeface="Comic Sans MS" pitchFamily="66" charset="0"/>
            </a:endParaRPr>
          </a:p>
        </p:txBody>
      </p:sp>
      <p:graphicFrame>
        <p:nvGraphicFramePr>
          <p:cNvPr id="115725" name="Object 7"/>
          <p:cNvGraphicFramePr>
            <a:graphicFrameLocks noChangeAspect="1"/>
          </p:cNvGraphicFramePr>
          <p:nvPr/>
        </p:nvGraphicFramePr>
        <p:xfrm>
          <a:off x="228600" y="1905000"/>
          <a:ext cx="2882900" cy="2286000"/>
        </p:xfrm>
        <a:graphic>
          <a:graphicData uri="http://schemas.openxmlformats.org/presentationml/2006/ole">
            <p:oleObj spid="_x0000_s115725" name="Equation" r:id="rId10" imgW="2882880" imgH="2286000" progId="Equation.DSMT4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1571</TotalTime>
  <Words>700</Words>
  <Application>Microsoft Office PowerPoint</Application>
  <PresentationFormat>On-screen Show (4:3)</PresentationFormat>
  <Paragraphs>301</Paragraphs>
  <Slides>38</Slides>
  <Notes>38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Office Theme</vt:lpstr>
      <vt:lpstr>Equation</vt:lpstr>
      <vt:lpstr>Teaching Limits so that Students will Understand Limits </vt:lpstr>
      <vt:lpstr>Slide 2</vt:lpstr>
      <vt:lpstr>Asymptotes</vt:lpstr>
      <vt:lpstr>Asymptotes</vt:lpstr>
      <vt:lpstr>Asymptotes</vt:lpstr>
      <vt:lpstr>The Area Problem</vt:lpstr>
      <vt:lpstr>The Tangent Line Problem</vt:lpstr>
      <vt:lpstr>Slide 8</vt:lpstr>
      <vt:lpstr>Slide 9</vt:lpstr>
      <vt:lpstr> </vt:lpstr>
      <vt:lpstr> </vt:lpstr>
      <vt:lpstr> The Definition of Limit at a Point</vt:lpstr>
      <vt:lpstr> The Definition of Limit at a Point</vt:lpstr>
      <vt:lpstr> The Definition of Limit at a Point</vt:lpstr>
      <vt:lpstr>Footnote:  The Definition of Limit at a Point</vt:lpstr>
      <vt:lpstr> Footnote: The Definition of Limit at a Point</vt:lpstr>
      <vt:lpstr>Slide 17</vt:lpstr>
      <vt:lpstr>Slide 18</vt:lpstr>
      <vt:lpstr> </vt:lpstr>
      <vt:lpstr> </vt:lpstr>
      <vt:lpstr> </vt:lpstr>
      <vt:lpstr> </vt:lpstr>
      <vt:lpstr> </vt:lpstr>
      <vt:lpstr> One-sided Limits</vt:lpstr>
      <vt:lpstr>Limits Equal to Infinity</vt:lpstr>
      <vt:lpstr>Limit as x Approaches Infinity</vt:lpstr>
      <vt:lpstr>Limit Theorems </vt:lpstr>
      <vt:lpstr>The Area Problem</vt:lpstr>
      <vt:lpstr>The Area Problem</vt:lpstr>
      <vt:lpstr>The Area Problem</vt:lpstr>
      <vt:lpstr>The Tangent Line Problem</vt:lpstr>
      <vt:lpstr>The Tangent Line Problem</vt:lpstr>
      <vt:lpstr>Slide 33</vt:lpstr>
      <vt:lpstr>Slide 34</vt:lpstr>
      <vt:lpstr>Slide 35</vt:lpstr>
      <vt:lpstr>Slide 36</vt:lpstr>
      <vt:lpstr> </vt:lpstr>
      <vt:lpstr>The Tangent Line Problem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lmcmullin</dc:creator>
  <cp:lastModifiedBy>Lin Mcmullin</cp:lastModifiedBy>
  <cp:revision>143</cp:revision>
  <dcterms:created xsi:type="dcterms:W3CDTF">2008-05-08T18:49:08Z</dcterms:created>
  <dcterms:modified xsi:type="dcterms:W3CDTF">2010-04-15T19:24:53Z</dcterms:modified>
</cp:coreProperties>
</file>